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8" r:id="rId4"/>
    <p:sldId id="281" r:id="rId5"/>
    <p:sldId id="269" r:id="rId6"/>
    <p:sldId id="270" r:id="rId7"/>
    <p:sldId id="271" r:id="rId8"/>
    <p:sldId id="273" r:id="rId9"/>
    <p:sldId id="274" r:id="rId10"/>
    <p:sldId id="272" r:id="rId11"/>
    <p:sldId id="260" r:id="rId12"/>
    <p:sldId id="282" r:id="rId13"/>
    <p:sldId id="284" r:id="rId14"/>
    <p:sldId id="285" r:id="rId15"/>
    <p:sldId id="286" r:id="rId16"/>
    <p:sldId id="261" r:id="rId17"/>
    <p:sldId id="262" r:id="rId18"/>
    <p:sldId id="263" r:id="rId19"/>
    <p:sldId id="264" r:id="rId20"/>
    <p:sldId id="265" r:id="rId21"/>
    <p:sldId id="266" r:id="rId22"/>
    <p:sldId id="259" r:id="rId23"/>
    <p:sldId id="287" r:id="rId24"/>
    <p:sldId id="275" r:id="rId25"/>
    <p:sldId id="277" r:id="rId26"/>
    <p:sldId id="27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78"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www.cdc.gov/ncird/index.html" TargetMode="External"/><Relationship Id="rId1" Type="http://schemas.openxmlformats.org/officeDocument/2006/relationships/hyperlink" Target="https://www.cdc.gov/"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dc.gov/ncird/index.html" TargetMode="External"/><Relationship Id="rId1" Type="http://schemas.openxmlformats.org/officeDocument/2006/relationships/hyperlink" Target="https://www.cdc.gov/"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8B67A-5A71-4167-85C5-88095A9CEE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97D4308-0F4F-4AE5-B622-422082F7D3E6}">
      <dgm:prSet/>
      <dgm:spPr/>
      <dgm:t>
        <a:bodyPr/>
        <a:lstStyle/>
        <a:p>
          <a:r>
            <a:rPr lang="en-US"/>
            <a:t>It is caused by influenza viruses, which target respiratory areas such as the nose, throat, and lungs. </a:t>
          </a:r>
        </a:p>
      </dgm:t>
    </dgm:pt>
    <dgm:pt modelId="{B1DA476D-6265-44D3-BD47-77CE23FC38B9}" type="parTrans" cxnId="{FE6876E9-1A19-4E8C-969F-EBE874ED71AB}">
      <dgm:prSet/>
      <dgm:spPr/>
      <dgm:t>
        <a:bodyPr/>
        <a:lstStyle/>
        <a:p>
          <a:endParaRPr lang="en-US"/>
        </a:p>
      </dgm:t>
    </dgm:pt>
    <dgm:pt modelId="{0602F996-A3F6-424A-8911-23CFCF994FB3}" type="sibTrans" cxnId="{FE6876E9-1A19-4E8C-969F-EBE874ED71AB}">
      <dgm:prSet/>
      <dgm:spPr/>
      <dgm:t>
        <a:bodyPr/>
        <a:lstStyle/>
        <a:p>
          <a:endParaRPr lang="en-US"/>
        </a:p>
      </dgm:t>
    </dgm:pt>
    <dgm:pt modelId="{3E67893A-965B-4BCE-A098-7CE3D53F7D9F}">
      <dgm:prSet/>
      <dgm:spPr/>
      <dgm:t>
        <a:bodyPr/>
        <a:lstStyle/>
        <a:p>
          <a:r>
            <a:rPr lang="en-US"/>
            <a:t>People with flu can spread it to others up to about 6 feet away via droplets made when someone with flu coughs, sneezes or talks </a:t>
          </a:r>
        </a:p>
      </dgm:t>
    </dgm:pt>
    <dgm:pt modelId="{8A240F6A-17EF-48C6-BBF5-19B3316FFC1E}" type="parTrans" cxnId="{41E3075A-3860-4EE5-8623-0C55BD44C45E}">
      <dgm:prSet/>
      <dgm:spPr/>
      <dgm:t>
        <a:bodyPr/>
        <a:lstStyle/>
        <a:p>
          <a:endParaRPr lang="en-US"/>
        </a:p>
      </dgm:t>
    </dgm:pt>
    <dgm:pt modelId="{7873A34C-98FF-4447-BE16-DF242781212F}" type="sibTrans" cxnId="{41E3075A-3860-4EE5-8623-0C55BD44C45E}">
      <dgm:prSet/>
      <dgm:spPr/>
      <dgm:t>
        <a:bodyPr/>
        <a:lstStyle/>
        <a:p>
          <a:endParaRPr lang="en-US"/>
        </a:p>
      </dgm:t>
    </dgm:pt>
    <dgm:pt modelId="{4F087316-29AC-4986-973B-9BA2DAAC1EEB}">
      <dgm:prSet/>
      <dgm:spPr/>
      <dgm:t>
        <a:bodyPr/>
        <a:lstStyle/>
        <a:p>
          <a:r>
            <a:rPr lang="en-US"/>
            <a:t>A person can also get flu by touching a surface or object that has flu virus on it and then touching their own mouth, nose, or eyes</a:t>
          </a:r>
        </a:p>
      </dgm:t>
    </dgm:pt>
    <dgm:pt modelId="{59C467A2-CE64-4A20-A623-038D8B36FFB1}" type="parTrans" cxnId="{A65BB203-5B96-4D71-8B17-C1C9D96E0FD6}">
      <dgm:prSet/>
      <dgm:spPr/>
      <dgm:t>
        <a:bodyPr/>
        <a:lstStyle/>
        <a:p>
          <a:endParaRPr lang="en-US"/>
        </a:p>
      </dgm:t>
    </dgm:pt>
    <dgm:pt modelId="{AE3B3D18-2F98-40B6-AB92-CD7EAF4EE762}" type="sibTrans" cxnId="{A65BB203-5B96-4D71-8B17-C1C9D96E0FD6}">
      <dgm:prSet/>
      <dgm:spPr/>
      <dgm:t>
        <a:bodyPr/>
        <a:lstStyle/>
        <a:p>
          <a:endParaRPr lang="en-US"/>
        </a:p>
      </dgm:t>
    </dgm:pt>
    <dgm:pt modelId="{B0C92220-DB7A-43B7-A30E-8BB32D253F0F}">
      <dgm:prSet/>
      <dgm:spPr/>
      <dgm:t>
        <a:bodyPr/>
        <a:lstStyle/>
        <a:p>
          <a:r>
            <a:rPr lang="en-US"/>
            <a:t>People with flu are most contagious in the first 3-4 days after their illness begin. </a:t>
          </a:r>
        </a:p>
      </dgm:t>
    </dgm:pt>
    <dgm:pt modelId="{2CE5B47A-7098-4DA4-97AF-532B3C3D2E54}" type="parTrans" cxnId="{3EF30BA6-7852-4E9B-A7B0-081807177977}">
      <dgm:prSet/>
      <dgm:spPr/>
      <dgm:t>
        <a:bodyPr/>
        <a:lstStyle/>
        <a:p>
          <a:endParaRPr lang="en-US"/>
        </a:p>
      </dgm:t>
    </dgm:pt>
    <dgm:pt modelId="{7CB308A3-65E0-4542-BD16-51CB4071ECED}" type="sibTrans" cxnId="{3EF30BA6-7852-4E9B-A7B0-081807177977}">
      <dgm:prSet/>
      <dgm:spPr/>
      <dgm:t>
        <a:bodyPr/>
        <a:lstStyle/>
        <a:p>
          <a:endParaRPr lang="en-US"/>
        </a:p>
      </dgm:t>
    </dgm:pt>
    <dgm:pt modelId="{3BDC8114-681B-476F-AA04-22CCCAEC6E0C}">
      <dgm:prSet/>
      <dgm:spPr/>
      <dgm:t>
        <a:bodyPr/>
        <a:lstStyle/>
        <a:p>
          <a:r>
            <a:rPr lang="en-US"/>
            <a:t>However, some people may be able to infect others beginning 1 day </a:t>
          </a:r>
          <a:r>
            <a:rPr lang="en-US" b="1"/>
            <a:t>before </a:t>
          </a:r>
          <a:r>
            <a:rPr lang="en-US"/>
            <a:t>symptoms develop and up to 5 to 7 days </a:t>
          </a:r>
          <a:r>
            <a:rPr lang="en-US" b="1"/>
            <a:t>after </a:t>
          </a:r>
          <a:r>
            <a:rPr lang="en-US"/>
            <a:t>becoming sick.</a:t>
          </a:r>
        </a:p>
      </dgm:t>
    </dgm:pt>
    <dgm:pt modelId="{213C996A-8991-4977-A93B-2448DB4E5E5A}" type="parTrans" cxnId="{BEDD9B6F-C1DF-48C1-9DB4-1D9F039D9E88}">
      <dgm:prSet/>
      <dgm:spPr/>
      <dgm:t>
        <a:bodyPr/>
        <a:lstStyle/>
        <a:p>
          <a:endParaRPr lang="en-US"/>
        </a:p>
      </dgm:t>
    </dgm:pt>
    <dgm:pt modelId="{A8848CC8-5EAC-4ADE-AF91-AEB43727E1E7}" type="sibTrans" cxnId="{BEDD9B6F-C1DF-48C1-9DB4-1D9F039D9E88}">
      <dgm:prSet/>
      <dgm:spPr/>
      <dgm:t>
        <a:bodyPr/>
        <a:lstStyle/>
        <a:p>
          <a:endParaRPr lang="en-US"/>
        </a:p>
      </dgm:t>
    </dgm:pt>
    <dgm:pt modelId="{D6926C1F-7381-41FD-B5D1-532CBE2FC617}">
      <dgm:prSet/>
      <dgm:spPr/>
      <dgm:t>
        <a:bodyPr/>
        <a:lstStyle/>
        <a:p>
          <a:r>
            <a:rPr lang="en-US">
              <a:hlinkClick xmlns:r="http://schemas.openxmlformats.org/officeDocument/2006/relationships" r:id="rId1"/>
            </a:rPr>
            <a:t>Centers for Disease Control and Prevention</a:t>
          </a:r>
          <a:r>
            <a:rPr lang="en-US"/>
            <a:t>, </a:t>
          </a:r>
          <a:r>
            <a:rPr lang="en-US">
              <a:hlinkClick xmlns:r="http://schemas.openxmlformats.org/officeDocument/2006/relationships" r:id="rId2"/>
            </a:rPr>
            <a:t>National Center for Immunization and Respiratory Diseases (NCIRD)</a:t>
          </a:r>
          <a:r>
            <a:rPr lang="en-US"/>
            <a:t>. (2018)</a:t>
          </a:r>
        </a:p>
      </dgm:t>
    </dgm:pt>
    <dgm:pt modelId="{8E1AF9E5-C8A6-46AB-BCFA-B206E1DB0489}" type="parTrans" cxnId="{E20C200B-F7B6-4AC8-9F44-257D71461690}">
      <dgm:prSet/>
      <dgm:spPr/>
      <dgm:t>
        <a:bodyPr/>
        <a:lstStyle/>
        <a:p>
          <a:endParaRPr lang="en-US"/>
        </a:p>
      </dgm:t>
    </dgm:pt>
    <dgm:pt modelId="{A94F0704-EE50-4F2D-9802-C0B6D9D15760}" type="sibTrans" cxnId="{E20C200B-F7B6-4AC8-9F44-257D71461690}">
      <dgm:prSet/>
      <dgm:spPr/>
      <dgm:t>
        <a:bodyPr/>
        <a:lstStyle/>
        <a:p>
          <a:endParaRPr lang="en-US"/>
        </a:p>
      </dgm:t>
    </dgm:pt>
    <dgm:pt modelId="{D77B5FEB-CFAE-45F5-9C27-EF03754614E6}" type="pres">
      <dgm:prSet presAssocID="{0FF8B67A-5A71-4167-85C5-88095A9CEEEE}" presName="linear" presStyleCnt="0">
        <dgm:presLayoutVars>
          <dgm:animLvl val="lvl"/>
          <dgm:resizeHandles val="exact"/>
        </dgm:presLayoutVars>
      </dgm:prSet>
      <dgm:spPr/>
    </dgm:pt>
    <dgm:pt modelId="{773032E0-A923-46FC-AA71-7EB85FDA0EED}" type="pres">
      <dgm:prSet presAssocID="{097D4308-0F4F-4AE5-B622-422082F7D3E6}" presName="parentText" presStyleLbl="node1" presStyleIdx="0" presStyleCnt="6">
        <dgm:presLayoutVars>
          <dgm:chMax val="0"/>
          <dgm:bulletEnabled val="1"/>
        </dgm:presLayoutVars>
      </dgm:prSet>
      <dgm:spPr/>
    </dgm:pt>
    <dgm:pt modelId="{B97F2D51-B160-41C4-9199-C875E8088144}" type="pres">
      <dgm:prSet presAssocID="{0602F996-A3F6-424A-8911-23CFCF994FB3}" presName="spacer" presStyleCnt="0"/>
      <dgm:spPr/>
    </dgm:pt>
    <dgm:pt modelId="{B933752C-96B0-4143-9F64-75F58092AC57}" type="pres">
      <dgm:prSet presAssocID="{3E67893A-965B-4BCE-A098-7CE3D53F7D9F}" presName="parentText" presStyleLbl="node1" presStyleIdx="1" presStyleCnt="6">
        <dgm:presLayoutVars>
          <dgm:chMax val="0"/>
          <dgm:bulletEnabled val="1"/>
        </dgm:presLayoutVars>
      </dgm:prSet>
      <dgm:spPr/>
    </dgm:pt>
    <dgm:pt modelId="{4D29281F-8243-4B52-AB80-EAD37512A6E0}" type="pres">
      <dgm:prSet presAssocID="{7873A34C-98FF-4447-BE16-DF242781212F}" presName="spacer" presStyleCnt="0"/>
      <dgm:spPr/>
    </dgm:pt>
    <dgm:pt modelId="{25E286B9-AF40-4E92-BBD9-DF9A0BBBA898}" type="pres">
      <dgm:prSet presAssocID="{4F087316-29AC-4986-973B-9BA2DAAC1EEB}" presName="parentText" presStyleLbl="node1" presStyleIdx="2" presStyleCnt="6">
        <dgm:presLayoutVars>
          <dgm:chMax val="0"/>
          <dgm:bulletEnabled val="1"/>
        </dgm:presLayoutVars>
      </dgm:prSet>
      <dgm:spPr/>
    </dgm:pt>
    <dgm:pt modelId="{35667E72-D127-4962-890C-81D6D7F9B4BB}" type="pres">
      <dgm:prSet presAssocID="{AE3B3D18-2F98-40B6-AB92-CD7EAF4EE762}" presName="spacer" presStyleCnt="0"/>
      <dgm:spPr/>
    </dgm:pt>
    <dgm:pt modelId="{EE91045E-BAF2-4F24-8B38-9DFA4E12C022}" type="pres">
      <dgm:prSet presAssocID="{B0C92220-DB7A-43B7-A30E-8BB32D253F0F}" presName="parentText" presStyleLbl="node1" presStyleIdx="3" presStyleCnt="6">
        <dgm:presLayoutVars>
          <dgm:chMax val="0"/>
          <dgm:bulletEnabled val="1"/>
        </dgm:presLayoutVars>
      </dgm:prSet>
      <dgm:spPr/>
    </dgm:pt>
    <dgm:pt modelId="{2FAAB8C3-BDEF-4952-8418-52543773133B}" type="pres">
      <dgm:prSet presAssocID="{7CB308A3-65E0-4542-BD16-51CB4071ECED}" presName="spacer" presStyleCnt="0"/>
      <dgm:spPr/>
    </dgm:pt>
    <dgm:pt modelId="{C2A9AAC7-E4AB-4396-9F57-A9019B6B37F7}" type="pres">
      <dgm:prSet presAssocID="{3BDC8114-681B-476F-AA04-22CCCAEC6E0C}" presName="parentText" presStyleLbl="node1" presStyleIdx="4" presStyleCnt="6">
        <dgm:presLayoutVars>
          <dgm:chMax val="0"/>
          <dgm:bulletEnabled val="1"/>
        </dgm:presLayoutVars>
      </dgm:prSet>
      <dgm:spPr/>
    </dgm:pt>
    <dgm:pt modelId="{02C42CB8-031F-4AEB-BF70-AFBAC2B1BF79}" type="pres">
      <dgm:prSet presAssocID="{A8848CC8-5EAC-4ADE-AF91-AEB43727E1E7}" presName="spacer" presStyleCnt="0"/>
      <dgm:spPr/>
    </dgm:pt>
    <dgm:pt modelId="{C25AF2F9-7128-4E15-89E3-BCE9EDFDF66B}" type="pres">
      <dgm:prSet presAssocID="{D6926C1F-7381-41FD-B5D1-532CBE2FC617}" presName="parentText" presStyleLbl="node1" presStyleIdx="5" presStyleCnt="6">
        <dgm:presLayoutVars>
          <dgm:chMax val="0"/>
          <dgm:bulletEnabled val="1"/>
        </dgm:presLayoutVars>
      </dgm:prSet>
      <dgm:spPr/>
    </dgm:pt>
  </dgm:ptLst>
  <dgm:cxnLst>
    <dgm:cxn modelId="{A65BB203-5B96-4D71-8B17-C1C9D96E0FD6}" srcId="{0FF8B67A-5A71-4167-85C5-88095A9CEEEE}" destId="{4F087316-29AC-4986-973B-9BA2DAAC1EEB}" srcOrd="2" destOrd="0" parTransId="{59C467A2-CE64-4A20-A623-038D8B36FFB1}" sibTransId="{AE3B3D18-2F98-40B6-AB92-CD7EAF4EE762}"/>
    <dgm:cxn modelId="{E20C200B-F7B6-4AC8-9F44-257D71461690}" srcId="{0FF8B67A-5A71-4167-85C5-88095A9CEEEE}" destId="{D6926C1F-7381-41FD-B5D1-532CBE2FC617}" srcOrd="5" destOrd="0" parTransId="{8E1AF9E5-C8A6-46AB-BCFA-B206E1DB0489}" sibTransId="{A94F0704-EE50-4F2D-9802-C0B6D9D15760}"/>
    <dgm:cxn modelId="{564B801A-92D5-45F3-BE34-1CBF0EF2ED63}" type="presOf" srcId="{097D4308-0F4F-4AE5-B622-422082F7D3E6}" destId="{773032E0-A923-46FC-AA71-7EB85FDA0EED}" srcOrd="0" destOrd="0" presId="urn:microsoft.com/office/officeart/2005/8/layout/vList2"/>
    <dgm:cxn modelId="{D6CE4829-D9C7-4954-A727-2C8DF92A858B}" type="presOf" srcId="{3BDC8114-681B-476F-AA04-22CCCAEC6E0C}" destId="{C2A9AAC7-E4AB-4396-9F57-A9019B6B37F7}" srcOrd="0" destOrd="0" presId="urn:microsoft.com/office/officeart/2005/8/layout/vList2"/>
    <dgm:cxn modelId="{8E8E0230-B9E7-40D9-A376-5C0DF6F29E7C}" type="presOf" srcId="{3E67893A-965B-4BCE-A098-7CE3D53F7D9F}" destId="{B933752C-96B0-4143-9F64-75F58092AC57}" srcOrd="0" destOrd="0" presId="urn:microsoft.com/office/officeart/2005/8/layout/vList2"/>
    <dgm:cxn modelId="{4CD9B144-E6D1-4D03-8465-7BDE82AAC8CA}" type="presOf" srcId="{4F087316-29AC-4986-973B-9BA2DAAC1EEB}" destId="{25E286B9-AF40-4E92-BBD9-DF9A0BBBA898}" srcOrd="0" destOrd="0" presId="urn:microsoft.com/office/officeart/2005/8/layout/vList2"/>
    <dgm:cxn modelId="{BEDD9B6F-C1DF-48C1-9DB4-1D9F039D9E88}" srcId="{0FF8B67A-5A71-4167-85C5-88095A9CEEEE}" destId="{3BDC8114-681B-476F-AA04-22CCCAEC6E0C}" srcOrd="4" destOrd="0" parTransId="{213C996A-8991-4977-A93B-2448DB4E5E5A}" sibTransId="{A8848CC8-5EAC-4ADE-AF91-AEB43727E1E7}"/>
    <dgm:cxn modelId="{41E3075A-3860-4EE5-8623-0C55BD44C45E}" srcId="{0FF8B67A-5A71-4167-85C5-88095A9CEEEE}" destId="{3E67893A-965B-4BCE-A098-7CE3D53F7D9F}" srcOrd="1" destOrd="0" parTransId="{8A240F6A-17EF-48C6-BBF5-19B3316FFC1E}" sibTransId="{7873A34C-98FF-4447-BE16-DF242781212F}"/>
    <dgm:cxn modelId="{040B2D84-8EF0-4E53-98A6-8911E8F07765}" type="presOf" srcId="{B0C92220-DB7A-43B7-A30E-8BB32D253F0F}" destId="{EE91045E-BAF2-4F24-8B38-9DFA4E12C022}" srcOrd="0" destOrd="0" presId="urn:microsoft.com/office/officeart/2005/8/layout/vList2"/>
    <dgm:cxn modelId="{3EF30BA6-7852-4E9B-A7B0-081807177977}" srcId="{0FF8B67A-5A71-4167-85C5-88095A9CEEEE}" destId="{B0C92220-DB7A-43B7-A30E-8BB32D253F0F}" srcOrd="3" destOrd="0" parTransId="{2CE5B47A-7098-4DA4-97AF-532B3C3D2E54}" sibTransId="{7CB308A3-65E0-4542-BD16-51CB4071ECED}"/>
    <dgm:cxn modelId="{5D8561B0-587E-4418-9CE5-EAD33F03D29A}" type="presOf" srcId="{0FF8B67A-5A71-4167-85C5-88095A9CEEEE}" destId="{D77B5FEB-CFAE-45F5-9C27-EF03754614E6}" srcOrd="0" destOrd="0" presId="urn:microsoft.com/office/officeart/2005/8/layout/vList2"/>
    <dgm:cxn modelId="{6F8D4AC9-1C1A-4093-B9B3-6F33F0299BB8}" type="presOf" srcId="{D6926C1F-7381-41FD-B5D1-532CBE2FC617}" destId="{C25AF2F9-7128-4E15-89E3-BCE9EDFDF66B}" srcOrd="0" destOrd="0" presId="urn:microsoft.com/office/officeart/2005/8/layout/vList2"/>
    <dgm:cxn modelId="{FE6876E9-1A19-4E8C-969F-EBE874ED71AB}" srcId="{0FF8B67A-5A71-4167-85C5-88095A9CEEEE}" destId="{097D4308-0F4F-4AE5-B622-422082F7D3E6}" srcOrd="0" destOrd="0" parTransId="{B1DA476D-6265-44D3-BD47-77CE23FC38B9}" sibTransId="{0602F996-A3F6-424A-8911-23CFCF994FB3}"/>
    <dgm:cxn modelId="{80087082-1D96-4115-A95B-56DBC7C4F35D}" type="presParOf" srcId="{D77B5FEB-CFAE-45F5-9C27-EF03754614E6}" destId="{773032E0-A923-46FC-AA71-7EB85FDA0EED}" srcOrd="0" destOrd="0" presId="urn:microsoft.com/office/officeart/2005/8/layout/vList2"/>
    <dgm:cxn modelId="{D8E0AF16-68CF-4FFF-9FF0-D38AFD4C8E4C}" type="presParOf" srcId="{D77B5FEB-CFAE-45F5-9C27-EF03754614E6}" destId="{B97F2D51-B160-41C4-9199-C875E8088144}" srcOrd="1" destOrd="0" presId="urn:microsoft.com/office/officeart/2005/8/layout/vList2"/>
    <dgm:cxn modelId="{0F92D904-3E57-44A7-92A3-30C37CCFC0F5}" type="presParOf" srcId="{D77B5FEB-CFAE-45F5-9C27-EF03754614E6}" destId="{B933752C-96B0-4143-9F64-75F58092AC57}" srcOrd="2" destOrd="0" presId="urn:microsoft.com/office/officeart/2005/8/layout/vList2"/>
    <dgm:cxn modelId="{41216118-6BBB-4176-B4F4-D0E9B44DC323}" type="presParOf" srcId="{D77B5FEB-CFAE-45F5-9C27-EF03754614E6}" destId="{4D29281F-8243-4B52-AB80-EAD37512A6E0}" srcOrd="3" destOrd="0" presId="urn:microsoft.com/office/officeart/2005/8/layout/vList2"/>
    <dgm:cxn modelId="{5B66463F-CC68-4B7C-97FA-F6D99BF98E1B}" type="presParOf" srcId="{D77B5FEB-CFAE-45F5-9C27-EF03754614E6}" destId="{25E286B9-AF40-4E92-BBD9-DF9A0BBBA898}" srcOrd="4" destOrd="0" presId="urn:microsoft.com/office/officeart/2005/8/layout/vList2"/>
    <dgm:cxn modelId="{A2C8DF40-E3A7-4CF3-A649-31A1570443C8}" type="presParOf" srcId="{D77B5FEB-CFAE-45F5-9C27-EF03754614E6}" destId="{35667E72-D127-4962-890C-81D6D7F9B4BB}" srcOrd="5" destOrd="0" presId="urn:microsoft.com/office/officeart/2005/8/layout/vList2"/>
    <dgm:cxn modelId="{CE242CC9-7915-4479-B9A1-39256BFED1B7}" type="presParOf" srcId="{D77B5FEB-CFAE-45F5-9C27-EF03754614E6}" destId="{EE91045E-BAF2-4F24-8B38-9DFA4E12C022}" srcOrd="6" destOrd="0" presId="urn:microsoft.com/office/officeart/2005/8/layout/vList2"/>
    <dgm:cxn modelId="{4D09FDF5-DE37-4BBA-96B7-5C61A4EF78B2}" type="presParOf" srcId="{D77B5FEB-CFAE-45F5-9C27-EF03754614E6}" destId="{2FAAB8C3-BDEF-4952-8418-52543773133B}" srcOrd="7" destOrd="0" presId="urn:microsoft.com/office/officeart/2005/8/layout/vList2"/>
    <dgm:cxn modelId="{FC066A23-45EA-463E-B9F6-BFF345E6F863}" type="presParOf" srcId="{D77B5FEB-CFAE-45F5-9C27-EF03754614E6}" destId="{C2A9AAC7-E4AB-4396-9F57-A9019B6B37F7}" srcOrd="8" destOrd="0" presId="urn:microsoft.com/office/officeart/2005/8/layout/vList2"/>
    <dgm:cxn modelId="{FDD852DB-7571-4836-8594-2193918AA9EB}" type="presParOf" srcId="{D77B5FEB-CFAE-45F5-9C27-EF03754614E6}" destId="{02C42CB8-031F-4AEB-BF70-AFBAC2B1BF79}" srcOrd="9" destOrd="0" presId="urn:microsoft.com/office/officeart/2005/8/layout/vList2"/>
    <dgm:cxn modelId="{55B17BED-98EC-4AAA-B749-EE7CA4EE11AC}" type="presParOf" srcId="{D77B5FEB-CFAE-45F5-9C27-EF03754614E6}" destId="{C25AF2F9-7128-4E15-89E3-BCE9EDFDF66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D5C10-5F96-41B8-AEB9-F1693F9860BA}"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AC821EC1-2EBC-403D-A20E-7286D4F4B4E8}">
      <dgm:prSet/>
      <dgm:spPr/>
      <dgm:t>
        <a:bodyPr/>
        <a:lstStyle/>
        <a:p>
          <a:r>
            <a:rPr lang="en-US"/>
            <a:t>Wash</a:t>
          </a:r>
        </a:p>
      </dgm:t>
    </dgm:pt>
    <dgm:pt modelId="{B8BB27DB-E977-4884-8A26-D6AB12281976}" type="parTrans" cxnId="{DCD8A3D2-7B2D-4F9C-96AC-7206B075E523}">
      <dgm:prSet/>
      <dgm:spPr/>
      <dgm:t>
        <a:bodyPr/>
        <a:lstStyle/>
        <a:p>
          <a:endParaRPr lang="en-US"/>
        </a:p>
      </dgm:t>
    </dgm:pt>
    <dgm:pt modelId="{211A407D-BF65-4757-AC67-EB23C5C738F6}" type="sibTrans" cxnId="{DCD8A3D2-7B2D-4F9C-96AC-7206B075E523}">
      <dgm:prSet/>
      <dgm:spPr/>
      <dgm:t>
        <a:bodyPr/>
        <a:lstStyle/>
        <a:p>
          <a:endParaRPr lang="en-US"/>
        </a:p>
      </dgm:t>
    </dgm:pt>
    <dgm:pt modelId="{34361E9E-46B4-4D49-AFD8-9CC54C977CEA}">
      <dgm:prSet/>
      <dgm:spPr/>
      <dgm:t>
        <a:bodyPr/>
        <a:lstStyle/>
        <a:p>
          <a:r>
            <a:rPr lang="en-US"/>
            <a:t>Wash hands frequently using soap and water for 15-20 seconds.</a:t>
          </a:r>
        </a:p>
      </dgm:t>
    </dgm:pt>
    <dgm:pt modelId="{0FF8ED9C-4391-4A0C-A048-1697CE6C20CE}" type="parTrans" cxnId="{18AD696B-92C6-413E-857A-3B1FBDBEDEA2}">
      <dgm:prSet/>
      <dgm:spPr/>
      <dgm:t>
        <a:bodyPr/>
        <a:lstStyle/>
        <a:p>
          <a:endParaRPr lang="en-US"/>
        </a:p>
      </dgm:t>
    </dgm:pt>
    <dgm:pt modelId="{1C30113A-EAD8-496D-9901-08FD9148A49C}" type="sibTrans" cxnId="{18AD696B-92C6-413E-857A-3B1FBDBEDEA2}">
      <dgm:prSet/>
      <dgm:spPr/>
      <dgm:t>
        <a:bodyPr/>
        <a:lstStyle/>
        <a:p>
          <a:endParaRPr lang="en-US"/>
        </a:p>
      </dgm:t>
    </dgm:pt>
    <dgm:pt modelId="{2E4E510E-4BB4-4D59-9E07-545B51B94A1D}">
      <dgm:prSet/>
      <dgm:spPr/>
      <dgm:t>
        <a:bodyPr/>
        <a:lstStyle/>
        <a:p>
          <a:r>
            <a:rPr lang="en-US"/>
            <a:t>Substitute</a:t>
          </a:r>
        </a:p>
      </dgm:t>
    </dgm:pt>
    <dgm:pt modelId="{F31801C0-85C2-4BA7-AC64-9A7F279285A6}" type="parTrans" cxnId="{2B568F4F-0F65-4A94-8BE5-FE8B33B36759}">
      <dgm:prSet/>
      <dgm:spPr/>
      <dgm:t>
        <a:bodyPr/>
        <a:lstStyle/>
        <a:p>
          <a:endParaRPr lang="en-US"/>
        </a:p>
      </dgm:t>
    </dgm:pt>
    <dgm:pt modelId="{130889EF-9975-4911-BD55-D9E1712A65BD}" type="sibTrans" cxnId="{2B568F4F-0F65-4A94-8BE5-FE8B33B36759}">
      <dgm:prSet/>
      <dgm:spPr/>
      <dgm:t>
        <a:bodyPr/>
        <a:lstStyle/>
        <a:p>
          <a:endParaRPr lang="en-US"/>
        </a:p>
      </dgm:t>
    </dgm:pt>
    <dgm:pt modelId="{85CF2CEE-9249-46C0-A519-C05369E6D852}">
      <dgm:prSet/>
      <dgm:spPr/>
      <dgm:t>
        <a:bodyPr/>
        <a:lstStyle/>
        <a:p>
          <a:r>
            <a:rPr lang="en-US"/>
            <a:t>Substitute alcohol-based hand sanitizer when clean water and soap are unavailable.</a:t>
          </a:r>
        </a:p>
      </dgm:t>
    </dgm:pt>
    <dgm:pt modelId="{ACF39E7E-E5E4-428A-BE68-2FD73E0AC4C6}" type="parTrans" cxnId="{D851BB69-673A-456E-A9D7-2D258F44A593}">
      <dgm:prSet/>
      <dgm:spPr/>
      <dgm:t>
        <a:bodyPr/>
        <a:lstStyle/>
        <a:p>
          <a:endParaRPr lang="en-US"/>
        </a:p>
      </dgm:t>
    </dgm:pt>
    <dgm:pt modelId="{696536C7-84A8-4710-BE06-CFE08EE2C384}" type="sibTrans" cxnId="{D851BB69-673A-456E-A9D7-2D258F44A593}">
      <dgm:prSet/>
      <dgm:spPr/>
      <dgm:t>
        <a:bodyPr/>
        <a:lstStyle/>
        <a:p>
          <a:endParaRPr lang="en-US"/>
        </a:p>
      </dgm:t>
    </dgm:pt>
    <dgm:pt modelId="{875F8E31-E294-4226-ADDB-39738EB78769}">
      <dgm:prSet/>
      <dgm:spPr/>
      <dgm:t>
        <a:bodyPr/>
        <a:lstStyle/>
        <a:p>
          <a:r>
            <a:rPr lang="en-US"/>
            <a:t>Promote</a:t>
          </a:r>
        </a:p>
      </dgm:t>
    </dgm:pt>
    <dgm:pt modelId="{22B9305E-65A9-4B20-994C-DF86CABEF649}" type="parTrans" cxnId="{CE7D7425-C342-4878-A7B4-9C939E898F0B}">
      <dgm:prSet/>
      <dgm:spPr/>
      <dgm:t>
        <a:bodyPr/>
        <a:lstStyle/>
        <a:p>
          <a:endParaRPr lang="en-US"/>
        </a:p>
      </dgm:t>
    </dgm:pt>
    <dgm:pt modelId="{567340CE-247D-4F7F-A95D-FB6B5D20645A}" type="sibTrans" cxnId="{CE7D7425-C342-4878-A7B4-9C939E898F0B}">
      <dgm:prSet/>
      <dgm:spPr/>
      <dgm:t>
        <a:bodyPr/>
        <a:lstStyle/>
        <a:p>
          <a:endParaRPr lang="en-US"/>
        </a:p>
      </dgm:t>
    </dgm:pt>
    <dgm:pt modelId="{CCA12150-67D4-42C5-BF5D-48389C838E37}">
      <dgm:prSet/>
      <dgm:spPr/>
      <dgm:t>
        <a:bodyPr/>
        <a:lstStyle/>
        <a:p>
          <a:r>
            <a:rPr lang="en-US"/>
            <a:t>Promote appropriate respiratory etiquette: Cover coughs and sneezes with tissue.  Throw away tissues immediately and WASH YOUR HANDS. If a tissue is not available, sneeze or cough into the elbow or upper sleeve.</a:t>
          </a:r>
        </a:p>
      </dgm:t>
    </dgm:pt>
    <dgm:pt modelId="{F07FE761-47AD-4CE6-9045-3465A7AEA399}" type="parTrans" cxnId="{9B29660E-F2BF-41B8-9CA4-CBCF193C78C2}">
      <dgm:prSet/>
      <dgm:spPr/>
      <dgm:t>
        <a:bodyPr/>
        <a:lstStyle/>
        <a:p>
          <a:endParaRPr lang="en-US"/>
        </a:p>
      </dgm:t>
    </dgm:pt>
    <dgm:pt modelId="{64EEA2C0-0DA0-4023-8A8A-2F20BE0A1ABA}" type="sibTrans" cxnId="{9B29660E-F2BF-41B8-9CA4-CBCF193C78C2}">
      <dgm:prSet/>
      <dgm:spPr/>
      <dgm:t>
        <a:bodyPr/>
        <a:lstStyle/>
        <a:p>
          <a:endParaRPr lang="en-US"/>
        </a:p>
      </dgm:t>
    </dgm:pt>
    <dgm:pt modelId="{679F1CBC-C820-4D47-968E-3E07ECDF90A4}">
      <dgm:prSet/>
      <dgm:spPr/>
      <dgm:t>
        <a:bodyPr/>
        <a:lstStyle/>
        <a:p>
          <a:r>
            <a:rPr lang="en-US"/>
            <a:t>Remain</a:t>
          </a:r>
        </a:p>
      </dgm:t>
    </dgm:pt>
    <dgm:pt modelId="{1C4FFBDF-A33C-4809-BB04-9971F6ED9E8E}" type="parTrans" cxnId="{B2156D07-B459-457E-8EC1-E814BEF247FE}">
      <dgm:prSet/>
      <dgm:spPr/>
      <dgm:t>
        <a:bodyPr/>
        <a:lstStyle/>
        <a:p>
          <a:endParaRPr lang="en-US"/>
        </a:p>
      </dgm:t>
    </dgm:pt>
    <dgm:pt modelId="{F84775B8-22C8-40FD-A984-71242BB615CB}" type="sibTrans" cxnId="{B2156D07-B459-457E-8EC1-E814BEF247FE}">
      <dgm:prSet/>
      <dgm:spPr/>
      <dgm:t>
        <a:bodyPr/>
        <a:lstStyle/>
        <a:p>
          <a:endParaRPr lang="en-US"/>
        </a:p>
      </dgm:t>
    </dgm:pt>
    <dgm:pt modelId="{FD9CE0B4-326E-4532-8BDD-CBCB88EDCCB5}">
      <dgm:prSet/>
      <dgm:spPr/>
      <dgm:t>
        <a:bodyPr/>
        <a:lstStyle/>
        <a:p>
          <a:r>
            <a:rPr lang="en-US"/>
            <a:t>Remain at home when ill and encourage others to do the same.</a:t>
          </a:r>
        </a:p>
      </dgm:t>
    </dgm:pt>
    <dgm:pt modelId="{BBD292F8-1E98-4108-9C85-1FCF5ABFBAF8}" type="parTrans" cxnId="{9F38BF81-2AED-4132-910F-E554B5F0BDA6}">
      <dgm:prSet/>
      <dgm:spPr/>
      <dgm:t>
        <a:bodyPr/>
        <a:lstStyle/>
        <a:p>
          <a:endParaRPr lang="en-US"/>
        </a:p>
      </dgm:t>
    </dgm:pt>
    <dgm:pt modelId="{1A43CB4C-D63D-4F99-A791-5B5AAFD4C177}" type="sibTrans" cxnId="{9F38BF81-2AED-4132-910F-E554B5F0BDA6}">
      <dgm:prSet/>
      <dgm:spPr/>
      <dgm:t>
        <a:bodyPr/>
        <a:lstStyle/>
        <a:p>
          <a:endParaRPr lang="en-US"/>
        </a:p>
      </dgm:t>
    </dgm:pt>
    <dgm:pt modelId="{1508F29E-B158-4C7C-80CD-C9A2373EDFE3}">
      <dgm:prSet/>
      <dgm:spPr/>
      <dgm:t>
        <a:bodyPr/>
        <a:lstStyle/>
        <a:p>
          <a:r>
            <a:rPr lang="en-US"/>
            <a:t>Avoid</a:t>
          </a:r>
        </a:p>
      </dgm:t>
    </dgm:pt>
    <dgm:pt modelId="{705627DF-56B4-41A6-A7B6-95E50443302E}" type="parTrans" cxnId="{B8E80A3D-C1AC-404B-ACE3-E9902D6DFB93}">
      <dgm:prSet/>
      <dgm:spPr/>
      <dgm:t>
        <a:bodyPr/>
        <a:lstStyle/>
        <a:p>
          <a:endParaRPr lang="en-US"/>
        </a:p>
      </dgm:t>
    </dgm:pt>
    <dgm:pt modelId="{AD287114-1771-47F7-B771-2A2DE4A77E76}" type="sibTrans" cxnId="{B8E80A3D-C1AC-404B-ACE3-E9902D6DFB93}">
      <dgm:prSet/>
      <dgm:spPr/>
      <dgm:t>
        <a:bodyPr/>
        <a:lstStyle/>
        <a:p>
          <a:endParaRPr lang="en-US"/>
        </a:p>
      </dgm:t>
    </dgm:pt>
    <dgm:pt modelId="{15A853B1-A724-4392-B6E3-CC0FC9FF397D}">
      <dgm:prSet/>
      <dgm:spPr/>
      <dgm:t>
        <a:bodyPr/>
        <a:lstStyle/>
        <a:p>
          <a:r>
            <a:rPr lang="en-US"/>
            <a:t>Avoid close contact (less than 3 feet of space) with those who are sick</a:t>
          </a:r>
        </a:p>
      </dgm:t>
    </dgm:pt>
    <dgm:pt modelId="{23169E3F-72B8-4D06-8C6F-3B6A90B8E5EC}" type="parTrans" cxnId="{D9D5A3D0-0AA9-410E-A954-BD06850EBA5F}">
      <dgm:prSet/>
      <dgm:spPr/>
      <dgm:t>
        <a:bodyPr/>
        <a:lstStyle/>
        <a:p>
          <a:endParaRPr lang="en-US"/>
        </a:p>
      </dgm:t>
    </dgm:pt>
    <dgm:pt modelId="{5C3C12F4-6DF3-4F7D-94BB-E6D4D7A7B939}" type="sibTrans" cxnId="{D9D5A3D0-0AA9-410E-A954-BD06850EBA5F}">
      <dgm:prSet/>
      <dgm:spPr/>
      <dgm:t>
        <a:bodyPr/>
        <a:lstStyle/>
        <a:p>
          <a:endParaRPr lang="en-US"/>
        </a:p>
      </dgm:t>
    </dgm:pt>
    <dgm:pt modelId="{FC00EB1A-480F-4F9F-AF5F-4C2D638586BE}">
      <dgm:prSet/>
      <dgm:spPr/>
      <dgm:t>
        <a:bodyPr/>
        <a:lstStyle/>
        <a:p>
          <a:r>
            <a:rPr lang="en-US" dirty="0"/>
            <a:t>Maintain and promote</a:t>
          </a:r>
        </a:p>
      </dgm:t>
    </dgm:pt>
    <dgm:pt modelId="{65D89B03-E1FE-4DE2-9FAC-C6AA315AB247}" type="parTrans" cxnId="{070CFD39-8BD1-47B7-BB36-D4C0D999DFF1}">
      <dgm:prSet/>
      <dgm:spPr/>
      <dgm:t>
        <a:bodyPr/>
        <a:lstStyle/>
        <a:p>
          <a:endParaRPr lang="en-US"/>
        </a:p>
      </dgm:t>
    </dgm:pt>
    <dgm:pt modelId="{290ECAA2-02B2-4401-AD91-D93C5F1FE0F1}" type="sibTrans" cxnId="{070CFD39-8BD1-47B7-BB36-D4C0D999DFF1}">
      <dgm:prSet/>
      <dgm:spPr/>
      <dgm:t>
        <a:bodyPr/>
        <a:lstStyle/>
        <a:p>
          <a:endParaRPr lang="en-US"/>
        </a:p>
      </dgm:t>
    </dgm:pt>
    <dgm:pt modelId="{0807EB44-EA34-4B12-A792-90AEE600989F}">
      <dgm:prSet/>
      <dgm:spPr/>
      <dgm:t>
        <a:bodyPr/>
        <a:lstStyle/>
        <a:p>
          <a:r>
            <a:rPr lang="en-US"/>
            <a:t>Maintain and promote good personal hygiene; bathe and wash hands regularly</a:t>
          </a:r>
        </a:p>
      </dgm:t>
    </dgm:pt>
    <dgm:pt modelId="{25813EA2-0D96-4B2A-8F7D-AC504539A329}" type="parTrans" cxnId="{8459F45A-6BF8-4662-B2CC-0C3222FD3462}">
      <dgm:prSet/>
      <dgm:spPr/>
      <dgm:t>
        <a:bodyPr/>
        <a:lstStyle/>
        <a:p>
          <a:endParaRPr lang="en-US"/>
        </a:p>
      </dgm:t>
    </dgm:pt>
    <dgm:pt modelId="{5F12DF68-162C-447B-8EF7-E7D697000EAA}" type="sibTrans" cxnId="{8459F45A-6BF8-4662-B2CC-0C3222FD3462}">
      <dgm:prSet/>
      <dgm:spPr/>
      <dgm:t>
        <a:bodyPr/>
        <a:lstStyle/>
        <a:p>
          <a:endParaRPr lang="en-US"/>
        </a:p>
      </dgm:t>
    </dgm:pt>
    <dgm:pt modelId="{55AB0838-7E5D-4F3B-BF2D-487EE2F128C5}">
      <dgm:prSet/>
      <dgm:spPr/>
      <dgm:t>
        <a:bodyPr/>
        <a:lstStyle/>
        <a:p>
          <a:r>
            <a:rPr lang="en-US"/>
            <a:t>Discourage</a:t>
          </a:r>
        </a:p>
      </dgm:t>
    </dgm:pt>
    <dgm:pt modelId="{3D63E7BE-2018-4933-BE7D-F31CBE8C97AD}" type="parTrans" cxnId="{87434537-2F8D-4CA6-A051-48EC12BDC09D}">
      <dgm:prSet/>
      <dgm:spPr/>
      <dgm:t>
        <a:bodyPr/>
        <a:lstStyle/>
        <a:p>
          <a:endParaRPr lang="en-US"/>
        </a:p>
      </dgm:t>
    </dgm:pt>
    <dgm:pt modelId="{C90A21B5-EDB0-424F-B308-91F2963BADD8}" type="sibTrans" cxnId="{87434537-2F8D-4CA6-A051-48EC12BDC09D}">
      <dgm:prSet/>
      <dgm:spPr/>
      <dgm:t>
        <a:bodyPr/>
        <a:lstStyle/>
        <a:p>
          <a:endParaRPr lang="en-US"/>
        </a:p>
      </dgm:t>
    </dgm:pt>
    <dgm:pt modelId="{5C4CD8A8-D20F-4540-8563-7EF6172C313D}">
      <dgm:prSet/>
      <dgm:spPr/>
      <dgm:t>
        <a:bodyPr/>
        <a:lstStyle/>
        <a:p>
          <a:r>
            <a:rPr lang="en-US"/>
            <a:t>Discourage touching the eyes, nose, and mouth.</a:t>
          </a:r>
        </a:p>
      </dgm:t>
    </dgm:pt>
    <dgm:pt modelId="{CDCCDA38-3206-464D-9273-4190DB17FF8C}" type="parTrans" cxnId="{B9CB658E-9231-45A1-ADA9-AC4528A81EF4}">
      <dgm:prSet/>
      <dgm:spPr/>
      <dgm:t>
        <a:bodyPr/>
        <a:lstStyle/>
        <a:p>
          <a:endParaRPr lang="en-US"/>
        </a:p>
      </dgm:t>
    </dgm:pt>
    <dgm:pt modelId="{38B9380F-8C65-49D1-88F7-2374BB469312}" type="sibTrans" cxnId="{B9CB658E-9231-45A1-ADA9-AC4528A81EF4}">
      <dgm:prSet/>
      <dgm:spPr/>
      <dgm:t>
        <a:bodyPr/>
        <a:lstStyle/>
        <a:p>
          <a:endParaRPr lang="en-US"/>
        </a:p>
      </dgm:t>
    </dgm:pt>
    <dgm:pt modelId="{EBA9C909-2E60-4F7E-B27A-66B71EB4B970}">
      <dgm:prSet/>
      <dgm:spPr/>
      <dgm:t>
        <a:bodyPr/>
        <a:lstStyle/>
        <a:p>
          <a:r>
            <a:rPr lang="en-US"/>
            <a:t>Maintain</a:t>
          </a:r>
        </a:p>
      </dgm:t>
    </dgm:pt>
    <dgm:pt modelId="{4D188C5E-ADE7-45A9-958A-138CA25A7AA2}" type="parTrans" cxnId="{530C8C5F-D01A-4476-8B37-C8F0AF02BE03}">
      <dgm:prSet/>
      <dgm:spPr/>
      <dgm:t>
        <a:bodyPr/>
        <a:lstStyle/>
        <a:p>
          <a:endParaRPr lang="en-US"/>
        </a:p>
      </dgm:t>
    </dgm:pt>
    <dgm:pt modelId="{EAFBDA29-3AA1-42C5-86E2-095DCCD70167}" type="sibTrans" cxnId="{530C8C5F-D01A-4476-8B37-C8F0AF02BE03}">
      <dgm:prSet/>
      <dgm:spPr/>
      <dgm:t>
        <a:bodyPr/>
        <a:lstStyle/>
        <a:p>
          <a:endParaRPr lang="en-US"/>
        </a:p>
      </dgm:t>
    </dgm:pt>
    <dgm:pt modelId="{3E659977-E273-4A1A-93D7-77BDADD4C42F}">
      <dgm:prSet/>
      <dgm:spPr/>
      <dgm:t>
        <a:bodyPr/>
        <a:lstStyle/>
        <a:p>
          <a:r>
            <a:rPr lang="en-US"/>
            <a:t>Maintain a clean working environment.</a:t>
          </a:r>
        </a:p>
      </dgm:t>
    </dgm:pt>
    <dgm:pt modelId="{6176239C-8BF8-43B2-B271-EF7553342C4D}" type="parTrans" cxnId="{E0C5B5E4-87AE-44FB-B73F-13004BB10673}">
      <dgm:prSet/>
      <dgm:spPr/>
      <dgm:t>
        <a:bodyPr/>
        <a:lstStyle/>
        <a:p>
          <a:endParaRPr lang="en-US"/>
        </a:p>
      </dgm:t>
    </dgm:pt>
    <dgm:pt modelId="{DB673D3A-18AC-4BB5-9792-3A97F848E825}" type="sibTrans" cxnId="{E0C5B5E4-87AE-44FB-B73F-13004BB10673}">
      <dgm:prSet/>
      <dgm:spPr/>
      <dgm:t>
        <a:bodyPr/>
        <a:lstStyle/>
        <a:p>
          <a:endParaRPr lang="en-US"/>
        </a:p>
      </dgm:t>
    </dgm:pt>
    <dgm:pt modelId="{4D1F44A6-9736-4E1A-898E-5EEE73546985}">
      <dgm:prSet/>
      <dgm:spPr/>
      <dgm:t>
        <a:bodyPr/>
        <a:lstStyle/>
        <a:p>
          <a:r>
            <a:rPr lang="en-US"/>
            <a:t>Ensure</a:t>
          </a:r>
        </a:p>
      </dgm:t>
    </dgm:pt>
    <dgm:pt modelId="{48FDE58E-179F-4A44-8074-4E8C8D35E501}" type="parTrans" cxnId="{EAC7A406-EFC0-4400-ADD7-BC0D53C0414F}">
      <dgm:prSet/>
      <dgm:spPr/>
      <dgm:t>
        <a:bodyPr/>
        <a:lstStyle/>
        <a:p>
          <a:endParaRPr lang="en-US"/>
        </a:p>
      </dgm:t>
    </dgm:pt>
    <dgm:pt modelId="{8B065B28-B103-4288-B9EC-BD7B7D8D09EB}" type="sibTrans" cxnId="{EAC7A406-EFC0-4400-ADD7-BC0D53C0414F}">
      <dgm:prSet/>
      <dgm:spPr/>
      <dgm:t>
        <a:bodyPr/>
        <a:lstStyle/>
        <a:p>
          <a:endParaRPr lang="en-US"/>
        </a:p>
      </dgm:t>
    </dgm:pt>
    <dgm:pt modelId="{361C207E-AC19-4161-A687-CC849FD68611}">
      <dgm:prSet/>
      <dgm:spPr/>
      <dgm:t>
        <a:bodyPr/>
        <a:lstStyle/>
        <a:p>
          <a:r>
            <a:rPr lang="en-US"/>
            <a:t>Ensure commonly used areas such as door handles, eating surfaces, and desks are clean and disinfected.</a:t>
          </a:r>
        </a:p>
      </dgm:t>
    </dgm:pt>
    <dgm:pt modelId="{EC5F7729-EB1A-4B1A-A7C3-26FF9DE7D6DD}" type="parTrans" cxnId="{E157B172-A0C5-4C86-90BE-07FA6A66F182}">
      <dgm:prSet/>
      <dgm:spPr/>
      <dgm:t>
        <a:bodyPr/>
        <a:lstStyle/>
        <a:p>
          <a:endParaRPr lang="en-US"/>
        </a:p>
      </dgm:t>
    </dgm:pt>
    <dgm:pt modelId="{A732146D-AB78-445A-B630-D7D5DA7F108D}" type="sibTrans" cxnId="{E157B172-A0C5-4C86-90BE-07FA6A66F182}">
      <dgm:prSet/>
      <dgm:spPr/>
      <dgm:t>
        <a:bodyPr/>
        <a:lstStyle/>
        <a:p>
          <a:endParaRPr lang="en-US"/>
        </a:p>
      </dgm:t>
    </dgm:pt>
    <dgm:pt modelId="{F869BD3C-0448-43E6-A70B-A30E1D76F240}" type="pres">
      <dgm:prSet presAssocID="{378D5C10-5F96-41B8-AEB9-F1693F9860BA}" presName="Name0" presStyleCnt="0">
        <dgm:presLayoutVars>
          <dgm:dir/>
          <dgm:animLvl val="lvl"/>
          <dgm:resizeHandles val="exact"/>
        </dgm:presLayoutVars>
      </dgm:prSet>
      <dgm:spPr/>
    </dgm:pt>
    <dgm:pt modelId="{16BA911A-D48D-49AB-8AF0-1EE427561815}" type="pres">
      <dgm:prSet presAssocID="{AC821EC1-2EBC-403D-A20E-7286D4F4B4E8}" presName="linNode" presStyleCnt="0"/>
      <dgm:spPr/>
    </dgm:pt>
    <dgm:pt modelId="{9B1721C7-7F72-4CE0-B2D9-181860C8C27F}" type="pres">
      <dgm:prSet presAssocID="{AC821EC1-2EBC-403D-A20E-7286D4F4B4E8}" presName="parentText" presStyleLbl="alignNode1" presStyleIdx="0" presStyleCnt="9">
        <dgm:presLayoutVars>
          <dgm:chMax val="1"/>
          <dgm:bulletEnabled/>
        </dgm:presLayoutVars>
      </dgm:prSet>
      <dgm:spPr/>
    </dgm:pt>
    <dgm:pt modelId="{C741AEDF-F505-4F99-87B3-E286D4AD7BD6}" type="pres">
      <dgm:prSet presAssocID="{AC821EC1-2EBC-403D-A20E-7286D4F4B4E8}" presName="descendantText" presStyleLbl="alignAccFollowNode1" presStyleIdx="0" presStyleCnt="9">
        <dgm:presLayoutVars>
          <dgm:bulletEnabled/>
        </dgm:presLayoutVars>
      </dgm:prSet>
      <dgm:spPr/>
    </dgm:pt>
    <dgm:pt modelId="{ADA8D176-089C-4F35-A419-2ABB339352C6}" type="pres">
      <dgm:prSet presAssocID="{211A407D-BF65-4757-AC67-EB23C5C738F6}" presName="sp" presStyleCnt="0"/>
      <dgm:spPr/>
    </dgm:pt>
    <dgm:pt modelId="{284F2700-D1D7-451A-87D5-2D494842BF0D}" type="pres">
      <dgm:prSet presAssocID="{2E4E510E-4BB4-4D59-9E07-545B51B94A1D}" presName="linNode" presStyleCnt="0"/>
      <dgm:spPr/>
    </dgm:pt>
    <dgm:pt modelId="{34DBC403-26A4-4640-9E31-58970D2831D9}" type="pres">
      <dgm:prSet presAssocID="{2E4E510E-4BB4-4D59-9E07-545B51B94A1D}" presName="parentText" presStyleLbl="alignNode1" presStyleIdx="1" presStyleCnt="9">
        <dgm:presLayoutVars>
          <dgm:chMax val="1"/>
          <dgm:bulletEnabled/>
        </dgm:presLayoutVars>
      </dgm:prSet>
      <dgm:spPr/>
    </dgm:pt>
    <dgm:pt modelId="{A80CB82F-4F53-4F2A-8E57-0EF2F68580C1}" type="pres">
      <dgm:prSet presAssocID="{2E4E510E-4BB4-4D59-9E07-545B51B94A1D}" presName="descendantText" presStyleLbl="alignAccFollowNode1" presStyleIdx="1" presStyleCnt="9">
        <dgm:presLayoutVars>
          <dgm:bulletEnabled/>
        </dgm:presLayoutVars>
      </dgm:prSet>
      <dgm:spPr/>
    </dgm:pt>
    <dgm:pt modelId="{B43AACBD-7B9C-435C-8C25-5A9764416A2E}" type="pres">
      <dgm:prSet presAssocID="{130889EF-9975-4911-BD55-D9E1712A65BD}" presName="sp" presStyleCnt="0"/>
      <dgm:spPr/>
    </dgm:pt>
    <dgm:pt modelId="{57C4673C-1A92-4B06-9390-34C4C01F3832}" type="pres">
      <dgm:prSet presAssocID="{875F8E31-E294-4226-ADDB-39738EB78769}" presName="linNode" presStyleCnt="0"/>
      <dgm:spPr/>
    </dgm:pt>
    <dgm:pt modelId="{C682E1DE-699E-4BD2-953C-A834887C8967}" type="pres">
      <dgm:prSet presAssocID="{875F8E31-E294-4226-ADDB-39738EB78769}" presName="parentText" presStyleLbl="alignNode1" presStyleIdx="2" presStyleCnt="9">
        <dgm:presLayoutVars>
          <dgm:chMax val="1"/>
          <dgm:bulletEnabled/>
        </dgm:presLayoutVars>
      </dgm:prSet>
      <dgm:spPr/>
    </dgm:pt>
    <dgm:pt modelId="{5EDA0D4B-9D0A-4431-B8DE-AFE82BE7C7F8}" type="pres">
      <dgm:prSet presAssocID="{875F8E31-E294-4226-ADDB-39738EB78769}" presName="descendantText" presStyleLbl="alignAccFollowNode1" presStyleIdx="2" presStyleCnt="9">
        <dgm:presLayoutVars>
          <dgm:bulletEnabled/>
        </dgm:presLayoutVars>
      </dgm:prSet>
      <dgm:spPr/>
    </dgm:pt>
    <dgm:pt modelId="{FBB3FB51-0820-491F-951F-8DDA6694D4B4}" type="pres">
      <dgm:prSet presAssocID="{567340CE-247D-4F7F-A95D-FB6B5D20645A}" presName="sp" presStyleCnt="0"/>
      <dgm:spPr/>
    </dgm:pt>
    <dgm:pt modelId="{61871B00-C49B-42AA-B782-3155AB8E6AA5}" type="pres">
      <dgm:prSet presAssocID="{679F1CBC-C820-4D47-968E-3E07ECDF90A4}" presName="linNode" presStyleCnt="0"/>
      <dgm:spPr/>
    </dgm:pt>
    <dgm:pt modelId="{D007F003-C755-4CB0-8647-AF13F7D1BB73}" type="pres">
      <dgm:prSet presAssocID="{679F1CBC-C820-4D47-968E-3E07ECDF90A4}" presName="parentText" presStyleLbl="alignNode1" presStyleIdx="3" presStyleCnt="9">
        <dgm:presLayoutVars>
          <dgm:chMax val="1"/>
          <dgm:bulletEnabled/>
        </dgm:presLayoutVars>
      </dgm:prSet>
      <dgm:spPr/>
    </dgm:pt>
    <dgm:pt modelId="{4F2A2ED5-D54B-49B8-A2E3-4E344815B809}" type="pres">
      <dgm:prSet presAssocID="{679F1CBC-C820-4D47-968E-3E07ECDF90A4}" presName="descendantText" presStyleLbl="alignAccFollowNode1" presStyleIdx="3" presStyleCnt="9">
        <dgm:presLayoutVars>
          <dgm:bulletEnabled/>
        </dgm:presLayoutVars>
      </dgm:prSet>
      <dgm:spPr/>
    </dgm:pt>
    <dgm:pt modelId="{A54E87CF-82D7-4217-8869-F73B3572E5EE}" type="pres">
      <dgm:prSet presAssocID="{F84775B8-22C8-40FD-A984-71242BB615CB}" presName="sp" presStyleCnt="0"/>
      <dgm:spPr/>
    </dgm:pt>
    <dgm:pt modelId="{978F2316-A340-4D4D-B8DD-CB36D4DFD113}" type="pres">
      <dgm:prSet presAssocID="{1508F29E-B158-4C7C-80CD-C9A2373EDFE3}" presName="linNode" presStyleCnt="0"/>
      <dgm:spPr/>
    </dgm:pt>
    <dgm:pt modelId="{0E989039-F61E-4C46-91A3-BBBEADB47CC4}" type="pres">
      <dgm:prSet presAssocID="{1508F29E-B158-4C7C-80CD-C9A2373EDFE3}" presName="parentText" presStyleLbl="alignNode1" presStyleIdx="4" presStyleCnt="9">
        <dgm:presLayoutVars>
          <dgm:chMax val="1"/>
          <dgm:bulletEnabled/>
        </dgm:presLayoutVars>
      </dgm:prSet>
      <dgm:spPr/>
    </dgm:pt>
    <dgm:pt modelId="{28FBF90F-7524-49D3-B67D-455855FA96BA}" type="pres">
      <dgm:prSet presAssocID="{1508F29E-B158-4C7C-80CD-C9A2373EDFE3}" presName="descendantText" presStyleLbl="alignAccFollowNode1" presStyleIdx="4" presStyleCnt="9">
        <dgm:presLayoutVars>
          <dgm:bulletEnabled/>
        </dgm:presLayoutVars>
      </dgm:prSet>
      <dgm:spPr/>
    </dgm:pt>
    <dgm:pt modelId="{99BF8B66-A306-4146-8F8F-A01499A41898}" type="pres">
      <dgm:prSet presAssocID="{AD287114-1771-47F7-B771-2A2DE4A77E76}" presName="sp" presStyleCnt="0"/>
      <dgm:spPr/>
    </dgm:pt>
    <dgm:pt modelId="{88644F51-1118-43F3-AF48-58317ED53358}" type="pres">
      <dgm:prSet presAssocID="{FC00EB1A-480F-4F9F-AF5F-4C2D638586BE}" presName="linNode" presStyleCnt="0"/>
      <dgm:spPr/>
    </dgm:pt>
    <dgm:pt modelId="{2F6FE3FB-9AE6-4784-A665-4B4E3BDC831F}" type="pres">
      <dgm:prSet presAssocID="{FC00EB1A-480F-4F9F-AF5F-4C2D638586BE}" presName="parentText" presStyleLbl="alignNode1" presStyleIdx="5" presStyleCnt="9">
        <dgm:presLayoutVars>
          <dgm:chMax val="1"/>
          <dgm:bulletEnabled/>
        </dgm:presLayoutVars>
      </dgm:prSet>
      <dgm:spPr/>
    </dgm:pt>
    <dgm:pt modelId="{6CD9D759-DD0F-4C90-9DA7-46A79D87DF5A}" type="pres">
      <dgm:prSet presAssocID="{FC00EB1A-480F-4F9F-AF5F-4C2D638586BE}" presName="descendantText" presStyleLbl="alignAccFollowNode1" presStyleIdx="5" presStyleCnt="9">
        <dgm:presLayoutVars>
          <dgm:bulletEnabled/>
        </dgm:presLayoutVars>
      </dgm:prSet>
      <dgm:spPr/>
    </dgm:pt>
    <dgm:pt modelId="{442C5E6E-F025-4857-8953-E68727DFD3C3}" type="pres">
      <dgm:prSet presAssocID="{290ECAA2-02B2-4401-AD91-D93C5F1FE0F1}" presName="sp" presStyleCnt="0"/>
      <dgm:spPr/>
    </dgm:pt>
    <dgm:pt modelId="{F0DBC844-2C1F-4518-9ADE-C0D89BEE691B}" type="pres">
      <dgm:prSet presAssocID="{55AB0838-7E5D-4F3B-BF2D-487EE2F128C5}" presName="linNode" presStyleCnt="0"/>
      <dgm:spPr/>
    </dgm:pt>
    <dgm:pt modelId="{986E860E-A512-4DAB-9C28-29D2428289AF}" type="pres">
      <dgm:prSet presAssocID="{55AB0838-7E5D-4F3B-BF2D-487EE2F128C5}" presName="parentText" presStyleLbl="alignNode1" presStyleIdx="6" presStyleCnt="9">
        <dgm:presLayoutVars>
          <dgm:chMax val="1"/>
          <dgm:bulletEnabled/>
        </dgm:presLayoutVars>
      </dgm:prSet>
      <dgm:spPr/>
    </dgm:pt>
    <dgm:pt modelId="{0DD82519-7849-4882-89E1-2F07C20092B2}" type="pres">
      <dgm:prSet presAssocID="{55AB0838-7E5D-4F3B-BF2D-487EE2F128C5}" presName="descendantText" presStyleLbl="alignAccFollowNode1" presStyleIdx="6" presStyleCnt="9">
        <dgm:presLayoutVars>
          <dgm:bulletEnabled/>
        </dgm:presLayoutVars>
      </dgm:prSet>
      <dgm:spPr/>
    </dgm:pt>
    <dgm:pt modelId="{2CF05BCD-528A-4BDE-A599-1803413CC1DE}" type="pres">
      <dgm:prSet presAssocID="{C90A21B5-EDB0-424F-B308-91F2963BADD8}" presName="sp" presStyleCnt="0"/>
      <dgm:spPr/>
    </dgm:pt>
    <dgm:pt modelId="{432844A6-6C3C-483A-BC98-06E59791B2FE}" type="pres">
      <dgm:prSet presAssocID="{EBA9C909-2E60-4F7E-B27A-66B71EB4B970}" presName="linNode" presStyleCnt="0"/>
      <dgm:spPr/>
    </dgm:pt>
    <dgm:pt modelId="{78B241B9-D459-4713-888A-C3D1EC649811}" type="pres">
      <dgm:prSet presAssocID="{EBA9C909-2E60-4F7E-B27A-66B71EB4B970}" presName="parentText" presStyleLbl="alignNode1" presStyleIdx="7" presStyleCnt="9">
        <dgm:presLayoutVars>
          <dgm:chMax val="1"/>
          <dgm:bulletEnabled/>
        </dgm:presLayoutVars>
      </dgm:prSet>
      <dgm:spPr/>
    </dgm:pt>
    <dgm:pt modelId="{C4057E99-7FEA-4DB0-AAC4-1AC02F730789}" type="pres">
      <dgm:prSet presAssocID="{EBA9C909-2E60-4F7E-B27A-66B71EB4B970}" presName="descendantText" presStyleLbl="alignAccFollowNode1" presStyleIdx="7" presStyleCnt="9">
        <dgm:presLayoutVars>
          <dgm:bulletEnabled/>
        </dgm:presLayoutVars>
      </dgm:prSet>
      <dgm:spPr/>
    </dgm:pt>
    <dgm:pt modelId="{B3813900-90CE-4B0D-8EE3-A876906E03BB}" type="pres">
      <dgm:prSet presAssocID="{EAFBDA29-3AA1-42C5-86E2-095DCCD70167}" presName="sp" presStyleCnt="0"/>
      <dgm:spPr/>
    </dgm:pt>
    <dgm:pt modelId="{30C71CBA-BF5B-499A-8F3B-AA7271C7B68F}" type="pres">
      <dgm:prSet presAssocID="{4D1F44A6-9736-4E1A-898E-5EEE73546985}" presName="linNode" presStyleCnt="0"/>
      <dgm:spPr/>
    </dgm:pt>
    <dgm:pt modelId="{5F918906-3B5F-4AF5-8C0D-9AB13ED49466}" type="pres">
      <dgm:prSet presAssocID="{4D1F44A6-9736-4E1A-898E-5EEE73546985}" presName="parentText" presStyleLbl="alignNode1" presStyleIdx="8" presStyleCnt="9">
        <dgm:presLayoutVars>
          <dgm:chMax val="1"/>
          <dgm:bulletEnabled/>
        </dgm:presLayoutVars>
      </dgm:prSet>
      <dgm:spPr/>
    </dgm:pt>
    <dgm:pt modelId="{E7039275-A598-441F-91DC-73122A3EEA4F}" type="pres">
      <dgm:prSet presAssocID="{4D1F44A6-9736-4E1A-898E-5EEE73546985}" presName="descendantText" presStyleLbl="alignAccFollowNode1" presStyleIdx="8" presStyleCnt="9">
        <dgm:presLayoutVars>
          <dgm:bulletEnabled/>
        </dgm:presLayoutVars>
      </dgm:prSet>
      <dgm:spPr/>
    </dgm:pt>
  </dgm:ptLst>
  <dgm:cxnLst>
    <dgm:cxn modelId="{EAC7A406-EFC0-4400-ADD7-BC0D53C0414F}" srcId="{378D5C10-5F96-41B8-AEB9-F1693F9860BA}" destId="{4D1F44A6-9736-4E1A-898E-5EEE73546985}" srcOrd="8" destOrd="0" parTransId="{48FDE58E-179F-4A44-8074-4E8C8D35E501}" sibTransId="{8B065B28-B103-4288-B9EC-BD7B7D8D09EB}"/>
    <dgm:cxn modelId="{B2156D07-B459-457E-8EC1-E814BEF247FE}" srcId="{378D5C10-5F96-41B8-AEB9-F1693F9860BA}" destId="{679F1CBC-C820-4D47-968E-3E07ECDF90A4}" srcOrd="3" destOrd="0" parTransId="{1C4FFBDF-A33C-4809-BB04-9971F6ED9E8E}" sibTransId="{F84775B8-22C8-40FD-A984-71242BB615CB}"/>
    <dgm:cxn modelId="{DC99DD07-31F9-468E-8043-B9B9B2725A2B}" type="presOf" srcId="{FD9CE0B4-326E-4532-8BDD-CBCB88EDCCB5}" destId="{4F2A2ED5-D54B-49B8-A2E3-4E344815B809}" srcOrd="0" destOrd="0" presId="urn:microsoft.com/office/officeart/2016/7/layout/VerticalSolidActionList"/>
    <dgm:cxn modelId="{9B29660E-F2BF-41B8-9CA4-CBCF193C78C2}" srcId="{875F8E31-E294-4226-ADDB-39738EB78769}" destId="{CCA12150-67D4-42C5-BF5D-48389C838E37}" srcOrd="0" destOrd="0" parTransId="{F07FE761-47AD-4CE6-9045-3465A7AEA399}" sibTransId="{64EEA2C0-0DA0-4023-8A8A-2F20BE0A1ABA}"/>
    <dgm:cxn modelId="{D4A3A115-7EA5-4601-BDD3-C98319D35E09}" type="presOf" srcId="{5C4CD8A8-D20F-4540-8563-7EF6172C313D}" destId="{0DD82519-7849-4882-89E1-2F07C20092B2}" srcOrd="0" destOrd="0" presId="urn:microsoft.com/office/officeart/2016/7/layout/VerticalSolidActionList"/>
    <dgm:cxn modelId="{CE7D7425-C342-4878-A7B4-9C939E898F0B}" srcId="{378D5C10-5F96-41B8-AEB9-F1693F9860BA}" destId="{875F8E31-E294-4226-ADDB-39738EB78769}" srcOrd="2" destOrd="0" parTransId="{22B9305E-65A9-4B20-994C-DF86CABEF649}" sibTransId="{567340CE-247D-4F7F-A95D-FB6B5D20645A}"/>
    <dgm:cxn modelId="{4578592E-59D7-4ADA-B307-0B632E064891}" type="presOf" srcId="{2E4E510E-4BB4-4D59-9E07-545B51B94A1D}" destId="{34DBC403-26A4-4640-9E31-58970D2831D9}" srcOrd="0" destOrd="0" presId="urn:microsoft.com/office/officeart/2016/7/layout/VerticalSolidActionList"/>
    <dgm:cxn modelId="{E50DE930-3D18-4871-A76F-37EA01C6496C}" type="presOf" srcId="{55AB0838-7E5D-4F3B-BF2D-487EE2F128C5}" destId="{986E860E-A512-4DAB-9C28-29D2428289AF}" srcOrd="0" destOrd="0" presId="urn:microsoft.com/office/officeart/2016/7/layout/VerticalSolidActionList"/>
    <dgm:cxn modelId="{87434537-2F8D-4CA6-A051-48EC12BDC09D}" srcId="{378D5C10-5F96-41B8-AEB9-F1693F9860BA}" destId="{55AB0838-7E5D-4F3B-BF2D-487EE2F128C5}" srcOrd="6" destOrd="0" parTransId="{3D63E7BE-2018-4933-BE7D-F31CBE8C97AD}" sibTransId="{C90A21B5-EDB0-424F-B308-91F2963BADD8}"/>
    <dgm:cxn modelId="{9F187738-91DC-411C-8C4F-8DA9F065EFA9}" type="presOf" srcId="{361C207E-AC19-4161-A687-CC849FD68611}" destId="{E7039275-A598-441F-91DC-73122A3EEA4F}" srcOrd="0" destOrd="0" presId="urn:microsoft.com/office/officeart/2016/7/layout/VerticalSolidActionList"/>
    <dgm:cxn modelId="{070CFD39-8BD1-47B7-BB36-D4C0D999DFF1}" srcId="{378D5C10-5F96-41B8-AEB9-F1693F9860BA}" destId="{FC00EB1A-480F-4F9F-AF5F-4C2D638586BE}" srcOrd="5" destOrd="0" parTransId="{65D89B03-E1FE-4DE2-9FAC-C6AA315AB247}" sibTransId="{290ECAA2-02B2-4401-AD91-D93C5F1FE0F1}"/>
    <dgm:cxn modelId="{B8E80A3D-C1AC-404B-ACE3-E9902D6DFB93}" srcId="{378D5C10-5F96-41B8-AEB9-F1693F9860BA}" destId="{1508F29E-B158-4C7C-80CD-C9A2373EDFE3}" srcOrd="4" destOrd="0" parTransId="{705627DF-56B4-41A6-A7B6-95E50443302E}" sibTransId="{AD287114-1771-47F7-B771-2A2DE4A77E76}"/>
    <dgm:cxn modelId="{E909943F-7D38-4B2E-9B48-9C2237A1AFD2}" type="presOf" srcId="{85CF2CEE-9249-46C0-A519-C05369E6D852}" destId="{A80CB82F-4F53-4F2A-8E57-0EF2F68580C1}" srcOrd="0" destOrd="0" presId="urn:microsoft.com/office/officeart/2016/7/layout/VerticalSolidActionList"/>
    <dgm:cxn modelId="{530C8C5F-D01A-4476-8B37-C8F0AF02BE03}" srcId="{378D5C10-5F96-41B8-AEB9-F1693F9860BA}" destId="{EBA9C909-2E60-4F7E-B27A-66B71EB4B970}" srcOrd="7" destOrd="0" parTransId="{4D188C5E-ADE7-45A9-958A-138CA25A7AA2}" sibTransId="{EAFBDA29-3AA1-42C5-86E2-095DCCD70167}"/>
    <dgm:cxn modelId="{881E5B46-BCC3-491F-9E3E-48482C0E0253}" type="presOf" srcId="{875F8E31-E294-4226-ADDB-39738EB78769}" destId="{C682E1DE-699E-4BD2-953C-A834887C8967}" srcOrd="0" destOrd="0" presId="urn:microsoft.com/office/officeart/2016/7/layout/VerticalSolidActionList"/>
    <dgm:cxn modelId="{D851BB69-673A-456E-A9D7-2D258F44A593}" srcId="{2E4E510E-4BB4-4D59-9E07-545B51B94A1D}" destId="{85CF2CEE-9249-46C0-A519-C05369E6D852}" srcOrd="0" destOrd="0" parTransId="{ACF39E7E-E5E4-428A-BE68-2FD73E0AC4C6}" sibTransId="{696536C7-84A8-4710-BE06-CFE08EE2C384}"/>
    <dgm:cxn modelId="{1F09C34A-EB40-4987-B348-D402B2E5687F}" type="presOf" srcId="{1508F29E-B158-4C7C-80CD-C9A2373EDFE3}" destId="{0E989039-F61E-4C46-91A3-BBBEADB47CC4}" srcOrd="0" destOrd="0" presId="urn:microsoft.com/office/officeart/2016/7/layout/VerticalSolidActionList"/>
    <dgm:cxn modelId="{18AD696B-92C6-413E-857A-3B1FBDBEDEA2}" srcId="{AC821EC1-2EBC-403D-A20E-7286D4F4B4E8}" destId="{34361E9E-46B4-4D49-AFD8-9CC54C977CEA}" srcOrd="0" destOrd="0" parTransId="{0FF8ED9C-4391-4A0C-A048-1697CE6C20CE}" sibTransId="{1C30113A-EAD8-496D-9901-08FD9148A49C}"/>
    <dgm:cxn modelId="{2B568F4F-0F65-4A94-8BE5-FE8B33B36759}" srcId="{378D5C10-5F96-41B8-AEB9-F1693F9860BA}" destId="{2E4E510E-4BB4-4D59-9E07-545B51B94A1D}" srcOrd="1" destOrd="0" parTransId="{F31801C0-85C2-4BA7-AC64-9A7F279285A6}" sibTransId="{130889EF-9975-4911-BD55-D9E1712A65BD}"/>
    <dgm:cxn modelId="{F061AB70-67DC-4E57-8BD8-6745134DC773}" type="presOf" srcId="{AC821EC1-2EBC-403D-A20E-7286D4F4B4E8}" destId="{9B1721C7-7F72-4CE0-B2D9-181860C8C27F}" srcOrd="0" destOrd="0" presId="urn:microsoft.com/office/officeart/2016/7/layout/VerticalSolidActionList"/>
    <dgm:cxn modelId="{E157B172-A0C5-4C86-90BE-07FA6A66F182}" srcId="{4D1F44A6-9736-4E1A-898E-5EEE73546985}" destId="{361C207E-AC19-4161-A687-CC849FD68611}" srcOrd="0" destOrd="0" parTransId="{EC5F7729-EB1A-4B1A-A7C3-26FF9DE7D6DD}" sibTransId="{A732146D-AB78-445A-B630-D7D5DA7F108D}"/>
    <dgm:cxn modelId="{8459F45A-6BF8-4662-B2CC-0C3222FD3462}" srcId="{FC00EB1A-480F-4F9F-AF5F-4C2D638586BE}" destId="{0807EB44-EA34-4B12-A792-90AEE600989F}" srcOrd="0" destOrd="0" parTransId="{25813EA2-0D96-4B2A-8F7D-AC504539A329}" sibTransId="{5F12DF68-162C-447B-8EF7-E7D697000EAA}"/>
    <dgm:cxn modelId="{9F38BF81-2AED-4132-910F-E554B5F0BDA6}" srcId="{679F1CBC-C820-4D47-968E-3E07ECDF90A4}" destId="{FD9CE0B4-326E-4532-8BDD-CBCB88EDCCB5}" srcOrd="0" destOrd="0" parTransId="{BBD292F8-1E98-4108-9C85-1FCF5ABFBAF8}" sibTransId="{1A43CB4C-D63D-4F99-A791-5B5AAFD4C177}"/>
    <dgm:cxn modelId="{EE1DF685-B666-429E-94AA-32739F42A2A4}" type="presOf" srcId="{0807EB44-EA34-4B12-A792-90AEE600989F}" destId="{6CD9D759-DD0F-4C90-9DA7-46A79D87DF5A}" srcOrd="0" destOrd="0" presId="urn:microsoft.com/office/officeart/2016/7/layout/VerticalSolidActionList"/>
    <dgm:cxn modelId="{B9CB658E-9231-45A1-ADA9-AC4528A81EF4}" srcId="{55AB0838-7E5D-4F3B-BF2D-487EE2F128C5}" destId="{5C4CD8A8-D20F-4540-8563-7EF6172C313D}" srcOrd="0" destOrd="0" parTransId="{CDCCDA38-3206-464D-9273-4190DB17FF8C}" sibTransId="{38B9380F-8C65-49D1-88F7-2374BB469312}"/>
    <dgm:cxn modelId="{55FF0491-D583-444A-A9EB-4FAEA5A077A0}" type="presOf" srcId="{34361E9E-46B4-4D49-AFD8-9CC54C977CEA}" destId="{C741AEDF-F505-4F99-87B3-E286D4AD7BD6}" srcOrd="0" destOrd="0" presId="urn:microsoft.com/office/officeart/2016/7/layout/VerticalSolidActionList"/>
    <dgm:cxn modelId="{DB372DA7-CE9A-48FB-8FC9-C8812DFCD031}" type="presOf" srcId="{679F1CBC-C820-4D47-968E-3E07ECDF90A4}" destId="{D007F003-C755-4CB0-8647-AF13F7D1BB73}" srcOrd="0" destOrd="0" presId="urn:microsoft.com/office/officeart/2016/7/layout/VerticalSolidActionList"/>
    <dgm:cxn modelId="{8C56F1AA-3DED-40F1-934E-41B9BCF2D26E}" type="presOf" srcId="{4D1F44A6-9736-4E1A-898E-5EEE73546985}" destId="{5F918906-3B5F-4AF5-8C0D-9AB13ED49466}" srcOrd="0" destOrd="0" presId="urn:microsoft.com/office/officeart/2016/7/layout/VerticalSolidActionList"/>
    <dgm:cxn modelId="{37A4FBAE-2FA0-4C23-9ED7-410419C26E60}" type="presOf" srcId="{15A853B1-A724-4392-B6E3-CC0FC9FF397D}" destId="{28FBF90F-7524-49D3-B67D-455855FA96BA}" srcOrd="0" destOrd="0" presId="urn:microsoft.com/office/officeart/2016/7/layout/VerticalSolidActionList"/>
    <dgm:cxn modelId="{D9D5A3D0-0AA9-410E-A954-BD06850EBA5F}" srcId="{1508F29E-B158-4C7C-80CD-C9A2373EDFE3}" destId="{15A853B1-A724-4392-B6E3-CC0FC9FF397D}" srcOrd="0" destOrd="0" parTransId="{23169E3F-72B8-4D06-8C6F-3B6A90B8E5EC}" sibTransId="{5C3C12F4-6DF3-4F7D-94BB-E6D4D7A7B939}"/>
    <dgm:cxn modelId="{DCD8A3D2-7B2D-4F9C-96AC-7206B075E523}" srcId="{378D5C10-5F96-41B8-AEB9-F1693F9860BA}" destId="{AC821EC1-2EBC-403D-A20E-7286D4F4B4E8}" srcOrd="0" destOrd="0" parTransId="{B8BB27DB-E977-4884-8A26-D6AB12281976}" sibTransId="{211A407D-BF65-4757-AC67-EB23C5C738F6}"/>
    <dgm:cxn modelId="{BDB10BD4-EE59-4604-948D-8F5C40633FBF}" type="presOf" srcId="{FC00EB1A-480F-4F9F-AF5F-4C2D638586BE}" destId="{2F6FE3FB-9AE6-4784-A665-4B4E3BDC831F}" srcOrd="0" destOrd="0" presId="urn:microsoft.com/office/officeart/2016/7/layout/VerticalSolidActionList"/>
    <dgm:cxn modelId="{52F811D4-40A0-480B-B57C-47E8DE89DEB0}" type="presOf" srcId="{3E659977-E273-4A1A-93D7-77BDADD4C42F}" destId="{C4057E99-7FEA-4DB0-AAC4-1AC02F730789}" srcOrd="0" destOrd="0" presId="urn:microsoft.com/office/officeart/2016/7/layout/VerticalSolidActionList"/>
    <dgm:cxn modelId="{192CCDDB-DF1E-4DF2-933D-EDE2C3881442}" type="presOf" srcId="{CCA12150-67D4-42C5-BF5D-48389C838E37}" destId="{5EDA0D4B-9D0A-4431-B8DE-AFE82BE7C7F8}" srcOrd="0" destOrd="0" presId="urn:microsoft.com/office/officeart/2016/7/layout/VerticalSolidActionList"/>
    <dgm:cxn modelId="{168F19DC-278A-4693-B6E9-192837461A11}" type="presOf" srcId="{378D5C10-5F96-41B8-AEB9-F1693F9860BA}" destId="{F869BD3C-0448-43E6-A70B-A30E1D76F240}" srcOrd="0" destOrd="0" presId="urn:microsoft.com/office/officeart/2016/7/layout/VerticalSolidActionList"/>
    <dgm:cxn modelId="{E0C5B5E4-87AE-44FB-B73F-13004BB10673}" srcId="{EBA9C909-2E60-4F7E-B27A-66B71EB4B970}" destId="{3E659977-E273-4A1A-93D7-77BDADD4C42F}" srcOrd="0" destOrd="0" parTransId="{6176239C-8BF8-43B2-B271-EF7553342C4D}" sibTransId="{DB673D3A-18AC-4BB5-9792-3A97F848E825}"/>
    <dgm:cxn modelId="{4066F7F6-A72F-4B9F-89E5-515D2611D09A}" type="presOf" srcId="{EBA9C909-2E60-4F7E-B27A-66B71EB4B970}" destId="{78B241B9-D459-4713-888A-C3D1EC649811}" srcOrd="0" destOrd="0" presId="urn:microsoft.com/office/officeart/2016/7/layout/VerticalSolidActionList"/>
    <dgm:cxn modelId="{B5D85FB7-6D0B-4B8F-AC6B-CE5001132C8D}" type="presParOf" srcId="{F869BD3C-0448-43E6-A70B-A30E1D76F240}" destId="{16BA911A-D48D-49AB-8AF0-1EE427561815}" srcOrd="0" destOrd="0" presId="urn:microsoft.com/office/officeart/2016/7/layout/VerticalSolidActionList"/>
    <dgm:cxn modelId="{55161CE7-2F35-4DDA-B2F7-03E34FB11583}" type="presParOf" srcId="{16BA911A-D48D-49AB-8AF0-1EE427561815}" destId="{9B1721C7-7F72-4CE0-B2D9-181860C8C27F}" srcOrd="0" destOrd="0" presId="urn:microsoft.com/office/officeart/2016/7/layout/VerticalSolidActionList"/>
    <dgm:cxn modelId="{0414C5D7-6A04-49E1-9263-FD406ABE8F19}" type="presParOf" srcId="{16BA911A-D48D-49AB-8AF0-1EE427561815}" destId="{C741AEDF-F505-4F99-87B3-E286D4AD7BD6}" srcOrd="1" destOrd="0" presId="urn:microsoft.com/office/officeart/2016/7/layout/VerticalSolidActionList"/>
    <dgm:cxn modelId="{F9BA2B38-F865-48EE-A22C-E190AA75F5D8}" type="presParOf" srcId="{F869BD3C-0448-43E6-A70B-A30E1D76F240}" destId="{ADA8D176-089C-4F35-A419-2ABB339352C6}" srcOrd="1" destOrd="0" presId="urn:microsoft.com/office/officeart/2016/7/layout/VerticalSolidActionList"/>
    <dgm:cxn modelId="{F2D8EDCC-F296-4133-9CF7-97BBCDF46D99}" type="presParOf" srcId="{F869BD3C-0448-43E6-A70B-A30E1D76F240}" destId="{284F2700-D1D7-451A-87D5-2D494842BF0D}" srcOrd="2" destOrd="0" presId="urn:microsoft.com/office/officeart/2016/7/layout/VerticalSolidActionList"/>
    <dgm:cxn modelId="{AB004256-59B2-4F35-BA81-9541315914C6}" type="presParOf" srcId="{284F2700-D1D7-451A-87D5-2D494842BF0D}" destId="{34DBC403-26A4-4640-9E31-58970D2831D9}" srcOrd="0" destOrd="0" presId="urn:microsoft.com/office/officeart/2016/7/layout/VerticalSolidActionList"/>
    <dgm:cxn modelId="{6C746153-0D8B-46CE-B3E1-1AC37EB17B47}" type="presParOf" srcId="{284F2700-D1D7-451A-87D5-2D494842BF0D}" destId="{A80CB82F-4F53-4F2A-8E57-0EF2F68580C1}" srcOrd="1" destOrd="0" presId="urn:microsoft.com/office/officeart/2016/7/layout/VerticalSolidActionList"/>
    <dgm:cxn modelId="{7CADE3E3-F8A7-4E37-B4B7-195FC7395B7F}" type="presParOf" srcId="{F869BD3C-0448-43E6-A70B-A30E1D76F240}" destId="{B43AACBD-7B9C-435C-8C25-5A9764416A2E}" srcOrd="3" destOrd="0" presId="urn:microsoft.com/office/officeart/2016/7/layout/VerticalSolidActionList"/>
    <dgm:cxn modelId="{255D8912-8299-4D1E-9FFA-E386431D6154}" type="presParOf" srcId="{F869BD3C-0448-43E6-A70B-A30E1D76F240}" destId="{57C4673C-1A92-4B06-9390-34C4C01F3832}" srcOrd="4" destOrd="0" presId="urn:microsoft.com/office/officeart/2016/7/layout/VerticalSolidActionList"/>
    <dgm:cxn modelId="{C58B274A-2E17-4A24-BD57-03D6E4B36761}" type="presParOf" srcId="{57C4673C-1A92-4B06-9390-34C4C01F3832}" destId="{C682E1DE-699E-4BD2-953C-A834887C8967}" srcOrd="0" destOrd="0" presId="urn:microsoft.com/office/officeart/2016/7/layout/VerticalSolidActionList"/>
    <dgm:cxn modelId="{6F695969-57AE-4E54-844F-4E745FE40560}" type="presParOf" srcId="{57C4673C-1A92-4B06-9390-34C4C01F3832}" destId="{5EDA0D4B-9D0A-4431-B8DE-AFE82BE7C7F8}" srcOrd="1" destOrd="0" presId="urn:microsoft.com/office/officeart/2016/7/layout/VerticalSolidActionList"/>
    <dgm:cxn modelId="{A5848B80-FE33-4C63-9595-6CB494D80D61}" type="presParOf" srcId="{F869BD3C-0448-43E6-A70B-A30E1D76F240}" destId="{FBB3FB51-0820-491F-951F-8DDA6694D4B4}" srcOrd="5" destOrd="0" presId="urn:microsoft.com/office/officeart/2016/7/layout/VerticalSolidActionList"/>
    <dgm:cxn modelId="{E3BC9F50-9B88-4ED6-BAA3-3F8623E5A22F}" type="presParOf" srcId="{F869BD3C-0448-43E6-A70B-A30E1D76F240}" destId="{61871B00-C49B-42AA-B782-3155AB8E6AA5}" srcOrd="6" destOrd="0" presId="urn:microsoft.com/office/officeart/2016/7/layout/VerticalSolidActionList"/>
    <dgm:cxn modelId="{29E2CF66-F76B-4B54-BD99-51910221356D}" type="presParOf" srcId="{61871B00-C49B-42AA-B782-3155AB8E6AA5}" destId="{D007F003-C755-4CB0-8647-AF13F7D1BB73}" srcOrd="0" destOrd="0" presId="urn:microsoft.com/office/officeart/2016/7/layout/VerticalSolidActionList"/>
    <dgm:cxn modelId="{C00DEBD5-3CB9-44E2-BAAC-1A78D80E5DB8}" type="presParOf" srcId="{61871B00-C49B-42AA-B782-3155AB8E6AA5}" destId="{4F2A2ED5-D54B-49B8-A2E3-4E344815B809}" srcOrd="1" destOrd="0" presId="urn:microsoft.com/office/officeart/2016/7/layout/VerticalSolidActionList"/>
    <dgm:cxn modelId="{48BBDCFE-06EE-4783-A575-D6EFC66848A7}" type="presParOf" srcId="{F869BD3C-0448-43E6-A70B-A30E1D76F240}" destId="{A54E87CF-82D7-4217-8869-F73B3572E5EE}" srcOrd="7" destOrd="0" presId="urn:microsoft.com/office/officeart/2016/7/layout/VerticalSolidActionList"/>
    <dgm:cxn modelId="{0ED0BD3E-0B4E-4143-B290-4B0BC8663C7B}" type="presParOf" srcId="{F869BD3C-0448-43E6-A70B-A30E1D76F240}" destId="{978F2316-A340-4D4D-B8DD-CB36D4DFD113}" srcOrd="8" destOrd="0" presId="urn:microsoft.com/office/officeart/2016/7/layout/VerticalSolidActionList"/>
    <dgm:cxn modelId="{57E234A1-5502-48D7-8496-8E260123F387}" type="presParOf" srcId="{978F2316-A340-4D4D-B8DD-CB36D4DFD113}" destId="{0E989039-F61E-4C46-91A3-BBBEADB47CC4}" srcOrd="0" destOrd="0" presId="urn:microsoft.com/office/officeart/2016/7/layout/VerticalSolidActionList"/>
    <dgm:cxn modelId="{7F1FB4C9-47B8-4513-A947-DE1591AE9960}" type="presParOf" srcId="{978F2316-A340-4D4D-B8DD-CB36D4DFD113}" destId="{28FBF90F-7524-49D3-B67D-455855FA96BA}" srcOrd="1" destOrd="0" presId="urn:microsoft.com/office/officeart/2016/7/layout/VerticalSolidActionList"/>
    <dgm:cxn modelId="{874A366A-F96B-4B8E-AC7D-908EBB662F8C}" type="presParOf" srcId="{F869BD3C-0448-43E6-A70B-A30E1D76F240}" destId="{99BF8B66-A306-4146-8F8F-A01499A41898}" srcOrd="9" destOrd="0" presId="urn:microsoft.com/office/officeart/2016/7/layout/VerticalSolidActionList"/>
    <dgm:cxn modelId="{982A6C6E-4688-4106-A949-8B7C116F5606}" type="presParOf" srcId="{F869BD3C-0448-43E6-A70B-A30E1D76F240}" destId="{88644F51-1118-43F3-AF48-58317ED53358}" srcOrd="10" destOrd="0" presId="urn:microsoft.com/office/officeart/2016/7/layout/VerticalSolidActionList"/>
    <dgm:cxn modelId="{B8B09565-4F3A-45C6-8140-3FCBB2563390}" type="presParOf" srcId="{88644F51-1118-43F3-AF48-58317ED53358}" destId="{2F6FE3FB-9AE6-4784-A665-4B4E3BDC831F}" srcOrd="0" destOrd="0" presId="urn:microsoft.com/office/officeart/2016/7/layout/VerticalSolidActionList"/>
    <dgm:cxn modelId="{1C1FBF8A-DA0C-4B11-A37D-F56F6F0F4F6A}" type="presParOf" srcId="{88644F51-1118-43F3-AF48-58317ED53358}" destId="{6CD9D759-DD0F-4C90-9DA7-46A79D87DF5A}" srcOrd="1" destOrd="0" presId="urn:microsoft.com/office/officeart/2016/7/layout/VerticalSolidActionList"/>
    <dgm:cxn modelId="{1F4881DF-91B7-445D-A5E9-86C5BBE45FF6}" type="presParOf" srcId="{F869BD3C-0448-43E6-A70B-A30E1D76F240}" destId="{442C5E6E-F025-4857-8953-E68727DFD3C3}" srcOrd="11" destOrd="0" presId="urn:microsoft.com/office/officeart/2016/7/layout/VerticalSolidActionList"/>
    <dgm:cxn modelId="{6F16D633-5BE6-414A-9E25-ADB0B86508EC}" type="presParOf" srcId="{F869BD3C-0448-43E6-A70B-A30E1D76F240}" destId="{F0DBC844-2C1F-4518-9ADE-C0D89BEE691B}" srcOrd="12" destOrd="0" presId="urn:microsoft.com/office/officeart/2016/7/layout/VerticalSolidActionList"/>
    <dgm:cxn modelId="{67CB4774-794A-4561-8FE7-2970129A82C3}" type="presParOf" srcId="{F0DBC844-2C1F-4518-9ADE-C0D89BEE691B}" destId="{986E860E-A512-4DAB-9C28-29D2428289AF}" srcOrd="0" destOrd="0" presId="urn:microsoft.com/office/officeart/2016/7/layout/VerticalSolidActionList"/>
    <dgm:cxn modelId="{21301F9E-96B2-46FC-BDFF-42DC15E5616C}" type="presParOf" srcId="{F0DBC844-2C1F-4518-9ADE-C0D89BEE691B}" destId="{0DD82519-7849-4882-89E1-2F07C20092B2}" srcOrd="1" destOrd="0" presId="urn:microsoft.com/office/officeart/2016/7/layout/VerticalSolidActionList"/>
    <dgm:cxn modelId="{141F41A8-AA58-4967-B71E-BB66658067F2}" type="presParOf" srcId="{F869BD3C-0448-43E6-A70B-A30E1D76F240}" destId="{2CF05BCD-528A-4BDE-A599-1803413CC1DE}" srcOrd="13" destOrd="0" presId="urn:microsoft.com/office/officeart/2016/7/layout/VerticalSolidActionList"/>
    <dgm:cxn modelId="{8A0333CC-93D3-45B5-ACEA-F2B0E56A2F14}" type="presParOf" srcId="{F869BD3C-0448-43E6-A70B-A30E1D76F240}" destId="{432844A6-6C3C-483A-BC98-06E59791B2FE}" srcOrd="14" destOrd="0" presId="urn:microsoft.com/office/officeart/2016/7/layout/VerticalSolidActionList"/>
    <dgm:cxn modelId="{682BE841-A5C2-40C3-A16C-68329D13F5C3}" type="presParOf" srcId="{432844A6-6C3C-483A-BC98-06E59791B2FE}" destId="{78B241B9-D459-4713-888A-C3D1EC649811}" srcOrd="0" destOrd="0" presId="urn:microsoft.com/office/officeart/2016/7/layout/VerticalSolidActionList"/>
    <dgm:cxn modelId="{A60F3C17-828F-4065-A6E4-44A8D986AE59}" type="presParOf" srcId="{432844A6-6C3C-483A-BC98-06E59791B2FE}" destId="{C4057E99-7FEA-4DB0-AAC4-1AC02F730789}" srcOrd="1" destOrd="0" presId="urn:microsoft.com/office/officeart/2016/7/layout/VerticalSolidActionList"/>
    <dgm:cxn modelId="{7E3A595E-9496-46D8-8B01-36F9E24BEDD0}" type="presParOf" srcId="{F869BD3C-0448-43E6-A70B-A30E1D76F240}" destId="{B3813900-90CE-4B0D-8EE3-A876906E03BB}" srcOrd="15" destOrd="0" presId="urn:microsoft.com/office/officeart/2016/7/layout/VerticalSolidActionList"/>
    <dgm:cxn modelId="{D9908522-A3DB-4780-A1AA-3CB6AF8DF699}" type="presParOf" srcId="{F869BD3C-0448-43E6-A70B-A30E1D76F240}" destId="{30C71CBA-BF5B-499A-8F3B-AA7271C7B68F}" srcOrd="16" destOrd="0" presId="urn:microsoft.com/office/officeart/2016/7/layout/VerticalSolidActionList"/>
    <dgm:cxn modelId="{4675283A-CE19-41A3-8463-769456F48E92}" type="presParOf" srcId="{30C71CBA-BF5B-499A-8F3B-AA7271C7B68F}" destId="{5F918906-3B5F-4AF5-8C0D-9AB13ED49466}" srcOrd="0" destOrd="0" presId="urn:microsoft.com/office/officeart/2016/7/layout/VerticalSolidActionList"/>
    <dgm:cxn modelId="{D5879126-AC19-4C86-99FA-E523A838546A}" type="presParOf" srcId="{30C71CBA-BF5B-499A-8F3B-AA7271C7B68F}" destId="{E7039275-A598-441F-91DC-73122A3EEA4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D02986-B8A2-4C95-AB14-0E09D5602CA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224B862-7DED-4586-A5F7-80C966668EC5}">
      <dgm:prSet/>
      <dgm:spPr/>
      <dgm:t>
        <a:bodyPr/>
        <a:lstStyle/>
        <a:p>
          <a:r>
            <a:rPr lang="en-US"/>
            <a:t>Keep open or draining wounds clean and covered with a bandage.</a:t>
          </a:r>
        </a:p>
      </dgm:t>
    </dgm:pt>
    <dgm:pt modelId="{4C1479A3-4EBE-4454-A67F-9BC5EB4051D2}" type="parTrans" cxnId="{70E6C229-DC1D-4695-B78E-B3A3B67E45AB}">
      <dgm:prSet/>
      <dgm:spPr/>
      <dgm:t>
        <a:bodyPr/>
        <a:lstStyle/>
        <a:p>
          <a:endParaRPr lang="en-US"/>
        </a:p>
      </dgm:t>
    </dgm:pt>
    <dgm:pt modelId="{67363A21-468A-4D95-9093-E1C0F8C6CB55}" type="sibTrans" cxnId="{70E6C229-DC1D-4695-B78E-B3A3B67E45AB}">
      <dgm:prSet/>
      <dgm:spPr/>
      <dgm:t>
        <a:bodyPr/>
        <a:lstStyle/>
        <a:p>
          <a:endParaRPr lang="en-US"/>
        </a:p>
      </dgm:t>
    </dgm:pt>
    <dgm:pt modelId="{F44A5A58-F069-4BC1-ABF1-46F62A600332}">
      <dgm:prSet/>
      <dgm:spPr/>
      <dgm:t>
        <a:bodyPr/>
        <a:lstStyle/>
        <a:p>
          <a:r>
            <a:rPr lang="en-US"/>
            <a:t>Avoid contact with other people’s wounds or bandages.</a:t>
          </a:r>
        </a:p>
      </dgm:t>
    </dgm:pt>
    <dgm:pt modelId="{0C0F01BD-D491-4A45-8AD1-833383ABB23F}" type="parTrans" cxnId="{19CD812A-18AB-41A7-AD1F-0C71FEA61F45}">
      <dgm:prSet/>
      <dgm:spPr/>
      <dgm:t>
        <a:bodyPr/>
        <a:lstStyle/>
        <a:p>
          <a:endParaRPr lang="en-US"/>
        </a:p>
      </dgm:t>
    </dgm:pt>
    <dgm:pt modelId="{F37DCDE5-86DB-404A-A5B3-5DDBBE57217C}" type="sibTrans" cxnId="{19CD812A-18AB-41A7-AD1F-0C71FEA61F45}">
      <dgm:prSet/>
      <dgm:spPr/>
      <dgm:t>
        <a:bodyPr/>
        <a:lstStyle/>
        <a:p>
          <a:endParaRPr lang="en-US"/>
        </a:p>
      </dgm:t>
    </dgm:pt>
    <dgm:pt modelId="{CDB63F1F-5FBC-4A6B-9576-F2DF823BC790}">
      <dgm:prSet/>
      <dgm:spPr/>
      <dgm:t>
        <a:bodyPr/>
        <a:lstStyle/>
        <a:p>
          <a:r>
            <a:rPr lang="en-US"/>
            <a:t>Discourage sharing eating utensils, glassware, or personal items such as combs, razors, towels, clothing or other items that come into contact with bare skin.</a:t>
          </a:r>
        </a:p>
      </dgm:t>
    </dgm:pt>
    <dgm:pt modelId="{FF2A2362-83B6-4509-A212-20B20FEB52B2}" type="parTrans" cxnId="{AD69263A-57A4-4AB4-BD2A-A597B0A5C07C}">
      <dgm:prSet/>
      <dgm:spPr/>
      <dgm:t>
        <a:bodyPr/>
        <a:lstStyle/>
        <a:p>
          <a:endParaRPr lang="en-US"/>
        </a:p>
      </dgm:t>
    </dgm:pt>
    <dgm:pt modelId="{8FF1B1DA-E456-430F-95F1-38C85B0145B6}" type="sibTrans" cxnId="{AD69263A-57A4-4AB4-BD2A-A597B0A5C07C}">
      <dgm:prSet/>
      <dgm:spPr/>
      <dgm:t>
        <a:bodyPr/>
        <a:lstStyle/>
        <a:p>
          <a:endParaRPr lang="en-US"/>
        </a:p>
      </dgm:t>
    </dgm:pt>
    <dgm:pt modelId="{FD1BAD42-DBFB-4D0D-AA51-50916968824A}">
      <dgm:prSet/>
      <dgm:spPr/>
      <dgm:t>
        <a:bodyPr/>
        <a:lstStyle/>
        <a:p>
          <a:r>
            <a:rPr lang="en-US"/>
            <a:t>Clean shared equipment before and after each use.</a:t>
          </a:r>
        </a:p>
      </dgm:t>
    </dgm:pt>
    <dgm:pt modelId="{623587DF-0EF9-49AC-A82A-A2B935FB4CA8}" type="parTrans" cxnId="{98540296-1891-4505-8D10-400BB0687504}">
      <dgm:prSet/>
      <dgm:spPr/>
      <dgm:t>
        <a:bodyPr/>
        <a:lstStyle/>
        <a:p>
          <a:endParaRPr lang="en-US"/>
        </a:p>
      </dgm:t>
    </dgm:pt>
    <dgm:pt modelId="{E57835B1-18B5-4FD5-9BE9-B467AF1BACDF}" type="sibTrans" cxnId="{98540296-1891-4505-8D10-400BB0687504}">
      <dgm:prSet/>
      <dgm:spPr/>
      <dgm:t>
        <a:bodyPr/>
        <a:lstStyle/>
        <a:p>
          <a:endParaRPr lang="en-US"/>
        </a:p>
      </dgm:t>
    </dgm:pt>
    <dgm:pt modelId="{0FAD6F3E-6971-449C-B3CE-8C899B35B613}">
      <dgm:prSet/>
      <dgm:spPr/>
      <dgm:t>
        <a:bodyPr/>
        <a:lstStyle/>
        <a:p>
          <a:r>
            <a:rPr lang="en-US"/>
            <a:t>Avoid skin-to-skin contact with anyone who has an open wound or skin infection.</a:t>
          </a:r>
        </a:p>
      </dgm:t>
    </dgm:pt>
    <dgm:pt modelId="{6C11031F-8FCC-4ABF-A5C5-3144F1858EBC}" type="parTrans" cxnId="{5A1F2AAB-5376-4076-897B-ACD6E1256789}">
      <dgm:prSet/>
      <dgm:spPr/>
      <dgm:t>
        <a:bodyPr/>
        <a:lstStyle/>
        <a:p>
          <a:endParaRPr lang="en-US"/>
        </a:p>
      </dgm:t>
    </dgm:pt>
    <dgm:pt modelId="{A74C5450-6C20-4F2F-A592-0B32DF2E8685}" type="sibTrans" cxnId="{5A1F2AAB-5376-4076-897B-ACD6E1256789}">
      <dgm:prSet/>
      <dgm:spPr/>
      <dgm:t>
        <a:bodyPr/>
        <a:lstStyle/>
        <a:p>
          <a:endParaRPr lang="en-US"/>
        </a:p>
      </dgm:t>
    </dgm:pt>
    <dgm:pt modelId="{04809B08-0FEB-4FBB-A0D4-B3748B6690BA}">
      <dgm:prSet/>
      <dgm:spPr/>
      <dgm:t>
        <a:bodyPr/>
        <a:lstStyle/>
        <a:p>
          <a:r>
            <a:rPr lang="en-US"/>
            <a:t>Encourage a healthy lifestyle that includes a nutritious diet and adequate sleep.</a:t>
          </a:r>
        </a:p>
      </dgm:t>
    </dgm:pt>
    <dgm:pt modelId="{511458D4-AC3E-4F47-B366-7288DA49F54D}" type="parTrans" cxnId="{F6652D8C-50C2-4979-82DB-E68563B8DBBB}">
      <dgm:prSet/>
      <dgm:spPr/>
      <dgm:t>
        <a:bodyPr/>
        <a:lstStyle/>
        <a:p>
          <a:endParaRPr lang="en-US"/>
        </a:p>
      </dgm:t>
    </dgm:pt>
    <dgm:pt modelId="{6F607B95-0115-4B89-8157-963A0E3F24C7}" type="sibTrans" cxnId="{F6652D8C-50C2-4979-82DB-E68563B8DBBB}">
      <dgm:prSet/>
      <dgm:spPr/>
      <dgm:t>
        <a:bodyPr/>
        <a:lstStyle/>
        <a:p>
          <a:endParaRPr lang="en-US"/>
        </a:p>
      </dgm:t>
    </dgm:pt>
    <dgm:pt modelId="{8DDFDBD8-8AB8-4AF7-AF9F-743E3507DDDC}" type="pres">
      <dgm:prSet presAssocID="{B7D02986-B8A2-4C95-AB14-0E09D5602CAE}" presName="diagram" presStyleCnt="0">
        <dgm:presLayoutVars>
          <dgm:dir/>
          <dgm:resizeHandles val="exact"/>
        </dgm:presLayoutVars>
      </dgm:prSet>
      <dgm:spPr/>
    </dgm:pt>
    <dgm:pt modelId="{1BD97191-C3F7-4DF4-AD61-4CF0F7C6CFD1}" type="pres">
      <dgm:prSet presAssocID="{B224B862-7DED-4586-A5F7-80C966668EC5}" presName="node" presStyleLbl="node1" presStyleIdx="0" presStyleCnt="6">
        <dgm:presLayoutVars>
          <dgm:bulletEnabled val="1"/>
        </dgm:presLayoutVars>
      </dgm:prSet>
      <dgm:spPr/>
    </dgm:pt>
    <dgm:pt modelId="{724761B7-49DD-42CB-8FF3-9C74E66BD7D7}" type="pres">
      <dgm:prSet presAssocID="{67363A21-468A-4D95-9093-E1C0F8C6CB55}" presName="sibTrans" presStyleCnt="0"/>
      <dgm:spPr/>
    </dgm:pt>
    <dgm:pt modelId="{F308B2AC-4DF1-44F4-82BA-ACB04F0920C5}" type="pres">
      <dgm:prSet presAssocID="{F44A5A58-F069-4BC1-ABF1-46F62A600332}" presName="node" presStyleLbl="node1" presStyleIdx="1" presStyleCnt="6">
        <dgm:presLayoutVars>
          <dgm:bulletEnabled val="1"/>
        </dgm:presLayoutVars>
      </dgm:prSet>
      <dgm:spPr/>
    </dgm:pt>
    <dgm:pt modelId="{1BDCD058-9D2C-49D2-BB39-D76C8774D301}" type="pres">
      <dgm:prSet presAssocID="{F37DCDE5-86DB-404A-A5B3-5DDBBE57217C}" presName="sibTrans" presStyleCnt="0"/>
      <dgm:spPr/>
    </dgm:pt>
    <dgm:pt modelId="{0E7F71DE-E249-4F07-B628-FCD975F53EFF}" type="pres">
      <dgm:prSet presAssocID="{CDB63F1F-5FBC-4A6B-9576-F2DF823BC790}" presName="node" presStyleLbl="node1" presStyleIdx="2" presStyleCnt="6">
        <dgm:presLayoutVars>
          <dgm:bulletEnabled val="1"/>
        </dgm:presLayoutVars>
      </dgm:prSet>
      <dgm:spPr/>
    </dgm:pt>
    <dgm:pt modelId="{970149F6-8449-4B41-B7E0-415BB89C70D7}" type="pres">
      <dgm:prSet presAssocID="{8FF1B1DA-E456-430F-95F1-38C85B0145B6}" presName="sibTrans" presStyleCnt="0"/>
      <dgm:spPr/>
    </dgm:pt>
    <dgm:pt modelId="{1D8577D3-EAF3-4A68-9233-1830BA2CC8D8}" type="pres">
      <dgm:prSet presAssocID="{FD1BAD42-DBFB-4D0D-AA51-50916968824A}" presName="node" presStyleLbl="node1" presStyleIdx="3" presStyleCnt="6">
        <dgm:presLayoutVars>
          <dgm:bulletEnabled val="1"/>
        </dgm:presLayoutVars>
      </dgm:prSet>
      <dgm:spPr/>
    </dgm:pt>
    <dgm:pt modelId="{394F0EB6-5EF9-4388-98B0-EECA9E5BBC08}" type="pres">
      <dgm:prSet presAssocID="{E57835B1-18B5-4FD5-9BE9-B467AF1BACDF}" presName="sibTrans" presStyleCnt="0"/>
      <dgm:spPr/>
    </dgm:pt>
    <dgm:pt modelId="{A3C5B885-201E-4FF7-A070-287E054EB8DC}" type="pres">
      <dgm:prSet presAssocID="{0FAD6F3E-6971-449C-B3CE-8C899B35B613}" presName="node" presStyleLbl="node1" presStyleIdx="4" presStyleCnt="6">
        <dgm:presLayoutVars>
          <dgm:bulletEnabled val="1"/>
        </dgm:presLayoutVars>
      </dgm:prSet>
      <dgm:spPr/>
    </dgm:pt>
    <dgm:pt modelId="{8F067DFE-9A4A-4459-9455-2F8D03FB638C}" type="pres">
      <dgm:prSet presAssocID="{A74C5450-6C20-4F2F-A592-0B32DF2E8685}" presName="sibTrans" presStyleCnt="0"/>
      <dgm:spPr/>
    </dgm:pt>
    <dgm:pt modelId="{E3EE7BF0-93BA-44D1-B07F-41F310370C37}" type="pres">
      <dgm:prSet presAssocID="{04809B08-0FEB-4FBB-A0D4-B3748B6690BA}" presName="node" presStyleLbl="node1" presStyleIdx="5" presStyleCnt="6">
        <dgm:presLayoutVars>
          <dgm:bulletEnabled val="1"/>
        </dgm:presLayoutVars>
      </dgm:prSet>
      <dgm:spPr/>
    </dgm:pt>
  </dgm:ptLst>
  <dgm:cxnLst>
    <dgm:cxn modelId="{79E56B08-F2D9-43BA-8FDE-181386EE3D81}" type="presOf" srcId="{F44A5A58-F069-4BC1-ABF1-46F62A600332}" destId="{F308B2AC-4DF1-44F4-82BA-ACB04F0920C5}" srcOrd="0" destOrd="0" presId="urn:microsoft.com/office/officeart/2005/8/layout/default"/>
    <dgm:cxn modelId="{A257C010-5871-4EFF-992B-3843BB5F442E}" type="presOf" srcId="{FD1BAD42-DBFB-4D0D-AA51-50916968824A}" destId="{1D8577D3-EAF3-4A68-9233-1830BA2CC8D8}" srcOrd="0" destOrd="0" presId="urn:microsoft.com/office/officeart/2005/8/layout/default"/>
    <dgm:cxn modelId="{70E6C229-DC1D-4695-B78E-B3A3B67E45AB}" srcId="{B7D02986-B8A2-4C95-AB14-0E09D5602CAE}" destId="{B224B862-7DED-4586-A5F7-80C966668EC5}" srcOrd="0" destOrd="0" parTransId="{4C1479A3-4EBE-4454-A67F-9BC5EB4051D2}" sibTransId="{67363A21-468A-4D95-9093-E1C0F8C6CB55}"/>
    <dgm:cxn modelId="{19CD812A-18AB-41A7-AD1F-0C71FEA61F45}" srcId="{B7D02986-B8A2-4C95-AB14-0E09D5602CAE}" destId="{F44A5A58-F069-4BC1-ABF1-46F62A600332}" srcOrd="1" destOrd="0" parTransId="{0C0F01BD-D491-4A45-8AD1-833383ABB23F}" sibTransId="{F37DCDE5-86DB-404A-A5B3-5DDBBE57217C}"/>
    <dgm:cxn modelId="{AD69263A-57A4-4AB4-BD2A-A597B0A5C07C}" srcId="{B7D02986-B8A2-4C95-AB14-0E09D5602CAE}" destId="{CDB63F1F-5FBC-4A6B-9576-F2DF823BC790}" srcOrd="2" destOrd="0" parTransId="{FF2A2362-83B6-4509-A212-20B20FEB52B2}" sibTransId="{8FF1B1DA-E456-430F-95F1-38C85B0145B6}"/>
    <dgm:cxn modelId="{84A44571-7191-4A41-81F2-D840455AB7CB}" type="presOf" srcId="{04809B08-0FEB-4FBB-A0D4-B3748B6690BA}" destId="{E3EE7BF0-93BA-44D1-B07F-41F310370C37}" srcOrd="0" destOrd="0" presId="urn:microsoft.com/office/officeart/2005/8/layout/default"/>
    <dgm:cxn modelId="{F6652D8C-50C2-4979-82DB-E68563B8DBBB}" srcId="{B7D02986-B8A2-4C95-AB14-0E09D5602CAE}" destId="{04809B08-0FEB-4FBB-A0D4-B3748B6690BA}" srcOrd="5" destOrd="0" parTransId="{511458D4-AC3E-4F47-B366-7288DA49F54D}" sibTransId="{6F607B95-0115-4B89-8157-963A0E3F24C7}"/>
    <dgm:cxn modelId="{FD63EE90-22BD-4E8A-983E-AD4BF0359A87}" type="presOf" srcId="{B224B862-7DED-4586-A5F7-80C966668EC5}" destId="{1BD97191-C3F7-4DF4-AD61-4CF0F7C6CFD1}" srcOrd="0" destOrd="0" presId="urn:microsoft.com/office/officeart/2005/8/layout/default"/>
    <dgm:cxn modelId="{98540296-1891-4505-8D10-400BB0687504}" srcId="{B7D02986-B8A2-4C95-AB14-0E09D5602CAE}" destId="{FD1BAD42-DBFB-4D0D-AA51-50916968824A}" srcOrd="3" destOrd="0" parTransId="{623587DF-0EF9-49AC-A82A-A2B935FB4CA8}" sibTransId="{E57835B1-18B5-4FD5-9BE9-B467AF1BACDF}"/>
    <dgm:cxn modelId="{5A1F2AAB-5376-4076-897B-ACD6E1256789}" srcId="{B7D02986-B8A2-4C95-AB14-0E09D5602CAE}" destId="{0FAD6F3E-6971-449C-B3CE-8C899B35B613}" srcOrd="4" destOrd="0" parTransId="{6C11031F-8FCC-4ABF-A5C5-3144F1858EBC}" sibTransId="{A74C5450-6C20-4F2F-A592-0B32DF2E8685}"/>
    <dgm:cxn modelId="{C4BE2DC9-AFCA-414F-A617-2D25AB50DA7C}" type="presOf" srcId="{B7D02986-B8A2-4C95-AB14-0E09D5602CAE}" destId="{8DDFDBD8-8AB8-4AF7-AF9F-743E3507DDDC}" srcOrd="0" destOrd="0" presId="urn:microsoft.com/office/officeart/2005/8/layout/default"/>
    <dgm:cxn modelId="{05CC47E7-704D-4BA3-93AB-A0C0F496D654}" type="presOf" srcId="{0FAD6F3E-6971-449C-B3CE-8C899B35B613}" destId="{A3C5B885-201E-4FF7-A070-287E054EB8DC}" srcOrd="0" destOrd="0" presId="urn:microsoft.com/office/officeart/2005/8/layout/default"/>
    <dgm:cxn modelId="{D7E3D7ED-1B57-42EE-BA64-CC4FDEC4BA9E}" type="presOf" srcId="{CDB63F1F-5FBC-4A6B-9576-F2DF823BC790}" destId="{0E7F71DE-E249-4F07-B628-FCD975F53EFF}" srcOrd="0" destOrd="0" presId="urn:microsoft.com/office/officeart/2005/8/layout/default"/>
    <dgm:cxn modelId="{82F844BA-C1B4-4033-90B6-300D2403D1A7}" type="presParOf" srcId="{8DDFDBD8-8AB8-4AF7-AF9F-743E3507DDDC}" destId="{1BD97191-C3F7-4DF4-AD61-4CF0F7C6CFD1}" srcOrd="0" destOrd="0" presId="urn:microsoft.com/office/officeart/2005/8/layout/default"/>
    <dgm:cxn modelId="{B2BCDE31-B7B4-4E2E-8F73-F9800323BA37}" type="presParOf" srcId="{8DDFDBD8-8AB8-4AF7-AF9F-743E3507DDDC}" destId="{724761B7-49DD-42CB-8FF3-9C74E66BD7D7}" srcOrd="1" destOrd="0" presId="urn:microsoft.com/office/officeart/2005/8/layout/default"/>
    <dgm:cxn modelId="{0CE81699-C25E-4CD7-A7D7-64221ED1FD24}" type="presParOf" srcId="{8DDFDBD8-8AB8-4AF7-AF9F-743E3507DDDC}" destId="{F308B2AC-4DF1-44F4-82BA-ACB04F0920C5}" srcOrd="2" destOrd="0" presId="urn:microsoft.com/office/officeart/2005/8/layout/default"/>
    <dgm:cxn modelId="{9099FB16-79C8-4005-A888-F1A787BA5F29}" type="presParOf" srcId="{8DDFDBD8-8AB8-4AF7-AF9F-743E3507DDDC}" destId="{1BDCD058-9D2C-49D2-BB39-D76C8774D301}" srcOrd="3" destOrd="0" presId="urn:microsoft.com/office/officeart/2005/8/layout/default"/>
    <dgm:cxn modelId="{0A67D240-7B48-4BB2-84F5-B5A4EA586876}" type="presParOf" srcId="{8DDFDBD8-8AB8-4AF7-AF9F-743E3507DDDC}" destId="{0E7F71DE-E249-4F07-B628-FCD975F53EFF}" srcOrd="4" destOrd="0" presId="urn:microsoft.com/office/officeart/2005/8/layout/default"/>
    <dgm:cxn modelId="{2D46D957-C575-469A-92D3-E0E585B56AE1}" type="presParOf" srcId="{8DDFDBD8-8AB8-4AF7-AF9F-743E3507DDDC}" destId="{970149F6-8449-4B41-B7E0-415BB89C70D7}" srcOrd="5" destOrd="0" presId="urn:microsoft.com/office/officeart/2005/8/layout/default"/>
    <dgm:cxn modelId="{DB69A8BB-CCB4-404B-88D6-D8611A815026}" type="presParOf" srcId="{8DDFDBD8-8AB8-4AF7-AF9F-743E3507DDDC}" destId="{1D8577D3-EAF3-4A68-9233-1830BA2CC8D8}" srcOrd="6" destOrd="0" presId="urn:microsoft.com/office/officeart/2005/8/layout/default"/>
    <dgm:cxn modelId="{135C0F0A-0AA2-4262-A088-B70CF5429AF6}" type="presParOf" srcId="{8DDFDBD8-8AB8-4AF7-AF9F-743E3507DDDC}" destId="{394F0EB6-5EF9-4388-98B0-EECA9E5BBC08}" srcOrd="7" destOrd="0" presId="urn:microsoft.com/office/officeart/2005/8/layout/default"/>
    <dgm:cxn modelId="{9625AF57-04DB-4A0F-AF1D-B41F2881AC7D}" type="presParOf" srcId="{8DDFDBD8-8AB8-4AF7-AF9F-743E3507DDDC}" destId="{A3C5B885-201E-4FF7-A070-287E054EB8DC}" srcOrd="8" destOrd="0" presId="urn:microsoft.com/office/officeart/2005/8/layout/default"/>
    <dgm:cxn modelId="{1F419236-6588-4290-9DAE-BFF124B59702}" type="presParOf" srcId="{8DDFDBD8-8AB8-4AF7-AF9F-743E3507DDDC}" destId="{8F067DFE-9A4A-4459-9455-2F8D03FB638C}" srcOrd="9" destOrd="0" presId="urn:microsoft.com/office/officeart/2005/8/layout/default"/>
    <dgm:cxn modelId="{E010ED38-9A74-46E3-912D-F3262B9BC79B}" type="presParOf" srcId="{8DDFDBD8-8AB8-4AF7-AF9F-743E3507DDDC}" destId="{E3EE7BF0-93BA-44D1-B07F-41F310370C3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032E0-A923-46FC-AA71-7EB85FDA0EED}">
      <dsp:nvSpPr>
        <dsp:cNvPr id="0" name=""/>
        <dsp:cNvSpPr/>
      </dsp:nvSpPr>
      <dsp:spPr>
        <a:xfrm>
          <a:off x="0" y="608689"/>
          <a:ext cx="6594475"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It is caused by influenza viruses, which target respiratory areas such as the nose, throat, and lungs. </a:t>
          </a:r>
        </a:p>
      </dsp:txBody>
      <dsp:txXfrm>
        <a:off x="33012" y="641701"/>
        <a:ext cx="6528451" cy="610236"/>
      </dsp:txXfrm>
    </dsp:sp>
    <dsp:sp modelId="{B933752C-96B0-4143-9F64-75F58092AC57}">
      <dsp:nvSpPr>
        <dsp:cNvPr id="0" name=""/>
        <dsp:cNvSpPr/>
      </dsp:nvSpPr>
      <dsp:spPr>
        <a:xfrm>
          <a:off x="0" y="1333909"/>
          <a:ext cx="6594475" cy="676260"/>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People with flu can spread it to others up to about 6 feet away via droplets made when someone with flu coughs, sneezes or talks </a:t>
          </a:r>
        </a:p>
      </dsp:txBody>
      <dsp:txXfrm>
        <a:off x="33012" y="1366921"/>
        <a:ext cx="6528451" cy="610236"/>
      </dsp:txXfrm>
    </dsp:sp>
    <dsp:sp modelId="{25E286B9-AF40-4E92-BBD9-DF9A0BBBA898}">
      <dsp:nvSpPr>
        <dsp:cNvPr id="0" name=""/>
        <dsp:cNvSpPr/>
      </dsp:nvSpPr>
      <dsp:spPr>
        <a:xfrm>
          <a:off x="0" y="2059129"/>
          <a:ext cx="6594475" cy="676260"/>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person can also get flu by touching a surface or object that has flu virus on it and then touching their own mouth, nose, or eyes</a:t>
          </a:r>
        </a:p>
      </dsp:txBody>
      <dsp:txXfrm>
        <a:off x="33012" y="2092141"/>
        <a:ext cx="6528451" cy="610236"/>
      </dsp:txXfrm>
    </dsp:sp>
    <dsp:sp modelId="{EE91045E-BAF2-4F24-8B38-9DFA4E12C022}">
      <dsp:nvSpPr>
        <dsp:cNvPr id="0" name=""/>
        <dsp:cNvSpPr/>
      </dsp:nvSpPr>
      <dsp:spPr>
        <a:xfrm>
          <a:off x="0" y="2784349"/>
          <a:ext cx="6594475" cy="676260"/>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People with flu are most contagious in the first 3-4 days after their illness begin. </a:t>
          </a:r>
        </a:p>
      </dsp:txBody>
      <dsp:txXfrm>
        <a:off x="33012" y="2817361"/>
        <a:ext cx="6528451" cy="610236"/>
      </dsp:txXfrm>
    </dsp:sp>
    <dsp:sp modelId="{C2A9AAC7-E4AB-4396-9F57-A9019B6B37F7}">
      <dsp:nvSpPr>
        <dsp:cNvPr id="0" name=""/>
        <dsp:cNvSpPr/>
      </dsp:nvSpPr>
      <dsp:spPr>
        <a:xfrm>
          <a:off x="0" y="3509569"/>
          <a:ext cx="6594475" cy="676260"/>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However, some people may be able to infect others beginning 1 day </a:t>
          </a:r>
          <a:r>
            <a:rPr lang="en-US" sz="1700" b="1" kern="1200"/>
            <a:t>before </a:t>
          </a:r>
          <a:r>
            <a:rPr lang="en-US" sz="1700" kern="1200"/>
            <a:t>symptoms develop and up to 5 to 7 days </a:t>
          </a:r>
          <a:r>
            <a:rPr lang="en-US" sz="1700" b="1" kern="1200"/>
            <a:t>after </a:t>
          </a:r>
          <a:r>
            <a:rPr lang="en-US" sz="1700" kern="1200"/>
            <a:t>becoming sick.</a:t>
          </a:r>
        </a:p>
      </dsp:txBody>
      <dsp:txXfrm>
        <a:off x="33012" y="3542581"/>
        <a:ext cx="6528451" cy="610236"/>
      </dsp:txXfrm>
    </dsp:sp>
    <dsp:sp modelId="{C25AF2F9-7128-4E15-89E3-BCE9EDFDF66B}">
      <dsp:nvSpPr>
        <dsp:cNvPr id="0" name=""/>
        <dsp:cNvSpPr/>
      </dsp:nvSpPr>
      <dsp:spPr>
        <a:xfrm>
          <a:off x="0" y="4234789"/>
          <a:ext cx="6594475" cy="6762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1"/>
            </a:rPr>
            <a:t>Centers for Disease Control and Prevention</a:t>
          </a:r>
          <a:r>
            <a:rPr lang="en-US" sz="1700" kern="1200"/>
            <a:t>, </a:t>
          </a:r>
          <a:r>
            <a:rPr lang="en-US" sz="1700" kern="1200">
              <a:hlinkClick xmlns:r="http://schemas.openxmlformats.org/officeDocument/2006/relationships" r:id="rId2"/>
            </a:rPr>
            <a:t>National Center for Immunization and Respiratory Diseases (NCIRD)</a:t>
          </a:r>
          <a:r>
            <a:rPr lang="en-US" sz="1700" kern="1200"/>
            <a:t>. (2018)</a:t>
          </a:r>
        </a:p>
      </dsp:txBody>
      <dsp:txXfrm>
        <a:off x="33012" y="4267801"/>
        <a:ext cx="6528451" cy="610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1AEDF-F505-4F99-87B3-E286D4AD7BD6}">
      <dsp:nvSpPr>
        <dsp:cNvPr id="0" name=""/>
        <dsp:cNvSpPr/>
      </dsp:nvSpPr>
      <dsp:spPr>
        <a:xfrm>
          <a:off x="2103120" y="389"/>
          <a:ext cx="8412480" cy="525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33547" rIns="163225" bIns="133547" numCol="1" spcCol="1270" anchor="ctr" anchorCtr="0">
          <a:noAutofit/>
        </a:bodyPr>
        <a:lstStyle/>
        <a:p>
          <a:pPr marL="0" lvl="0" indent="0" algn="l" defTabSz="488950">
            <a:lnSpc>
              <a:spcPct val="90000"/>
            </a:lnSpc>
            <a:spcBef>
              <a:spcPct val="0"/>
            </a:spcBef>
            <a:spcAft>
              <a:spcPct val="35000"/>
            </a:spcAft>
            <a:buNone/>
          </a:pPr>
          <a:r>
            <a:rPr lang="en-US" sz="1100" kern="1200"/>
            <a:t>Wash hands frequently using soap and water for 15-20 seconds.</a:t>
          </a:r>
        </a:p>
      </dsp:txBody>
      <dsp:txXfrm>
        <a:off x="2103120" y="389"/>
        <a:ext cx="8412480" cy="525777"/>
      </dsp:txXfrm>
    </dsp:sp>
    <dsp:sp modelId="{9B1721C7-7F72-4CE0-B2D9-181860C8C27F}">
      <dsp:nvSpPr>
        <dsp:cNvPr id="0" name=""/>
        <dsp:cNvSpPr/>
      </dsp:nvSpPr>
      <dsp:spPr>
        <a:xfrm>
          <a:off x="0" y="389"/>
          <a:ext cx="2103120" cy="5257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1935" rIns="111290" bIns="51935" numCol="1" spcCol="1270" anchor="ctr" anchorCtr="0">
          <a:noAutofit/>
        </a:bodyPr>
        <a:lstStyle/>
        <a:p>
          <a:pPr marL="0" lvl="0" indent="0" algn="ctr" defTabSz="622300">
            <a:lnSpc>
              <a:spcPct val="90000"/>
            </a:lnSpc>
            <a:spcBef>
              <a:spcPct val="0"/>
            </a:spcBef>
            <a:spcAft>
              <a:spcPct val="35000"/>
            </a:spcAft>
            <a:buNone/>
          </a:pPr>
          <a:r>
            <a:rPr lang="en-US" sz="1400" kern="1200"/>
            <a:t>Wash</a:t>
          </a:r>
        </a:p>
      </dsp:txBody>
      <dsp:txXfrm>
        <a:off x="0" y="389"/>
        <a:ext cx="2103120" cy="525777"/>
      </dsp:txXfrm>
    </dsp:sp>
    <dsp:sp modelId="{A80CB82F-4F53-4F2A-8E57-0EF2F68580C1}">
      <dsp:nvSpPr>
        <dsp:cNvPr id="0" name=""/>
        <dsp:cNvSpPr/>
      </dsp:nvSpPr>
      <dsp:spPr>
        <a:xfrm>
          <a:off x="2103120" y="557713"/>
          <a:ext cx="8412480" cy="525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33547" rIns="163225" bIns="133547" numCol="1" spcCol="1270" anchor="ctr" anchorCtr="0">
          <a:noAutofit/>
        </a:bodyPr>
        <a:lstStyle/>
        <a:p>
          <a:pPr marL="0" lvl="0" indent="0" algn="l" defTabSz="488950">
            <a:lnSpc>
              <a:spcPct val="90000"/>
            </a:lnSpc>
            <a:spcBef>
              <a:spcPct val="0"/>
            </a:spcBef>
            <a:spcAft>
              <a:spcPct val="35000"/>
            </a:spcAft>
            <a:buNone/>
          </a:pPr>
          <a:r>
            <a:rPr lang="en-US" sz="1100" kern="1200"/>
            <a:t>Substitute alcohol-based hand sanitizer when clean water and soap are unavailable.</a:t>
          </a:r>
        </a:p>
      </dsp:txBody>
      <dsp:txXfrm>
        <a:off x="2103120" y="557713"/>
        <a:ext cx="8412480" cy="525777"/>
      </dsp:txXfrm>
    </dsp:sp>
    <dsp:sp modelId="{34DBC403-26A4-4640-9E31-58970D2831D9}">
      <dsp:nvSpPr>
        <dsp:cNvPr id="0" name=""/>
        <dsp:cNvSpPr/>
      </dsp:nvSpPr>
      <dsp:spPr>
        <a:xfrm>
          <a:off x="0" y="557713"/>
          <a:ext cx="2103120" cy="5257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1935" rIns="111290" bIns="51935" numCol="1" spcCol="1270" anchor="ctr" anchorCtr="0">
          <a:noAutofit/>
        </a:bodyPr>
        <a:lstStyle/>
        <a:p>
          <a:pPr marL="0" lvl="0" indent="0" algn="ctr" defTabSz="622300">
            <a:lnSpc>
              <a:spcPct val="90000"/>
            </a:lnSpc>
            <a:spcBef>
              <a:spcPct val="0"/>
            </a:spcBef>
            <a:spcAft>
              <a:spcPct val="35000"/>
            </a:spcAft>
            <a:buNone/>
          </a:pPr>
          <a:r>
            <a:rPr lang="en-US" sz="1400" kern="1200"/>
            <a:t>Substitute</a:t>
          </a:r>
        </a:p>
      </dsp:txBody>
      <dsp:txXfrm>
        <a:off x="0" y="557713"/>
        <a:ext cx="2103120" cy="525777"/>
      </dsp:txXfrm>
    </dsp:sp>
    <dsp:sp modelId="{5EDA0D4B-9D0A-4431-B8DE-AFE82BE7C7F8}">
      <dsp:nvSpPr>
        <dsp:cNvPr id="0" name=""/>
        <dsp:cNvSpPr/>
      </dsp:nvSpPr>
      <dsp:spPr>
        <a:xfrm>
          <a:off x="2103120" y="1115036"/>
          <a:ext cx="8412480" cy="525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33547" rIns="163225" bIns="133547" numCol="1" spcCol="1270" anchor="ctr" anchorCtr="0">
          <a:noAutofit/>
        </a:bodyPr>
        <a:lstStyle/>
        <a:p>
          <a:pPr marL="0" lvl="0" indent="0" algn="l" defTabSz="488950">
            <a:lnSpc>
              <a:spcPct val="90000"/>
            </a:lnSpc>
            <a:spcBef>
              <a:spcPct val="0"/>
            </a:spcBef>
            <a:spcAft>
              <a:spcPct val="35000"/>
            </a:spcAft>
            <a:buNone/>
          </a:pPr>
          <a:r>
            <a:rPr lang="en-US" sz="1100" kern="1200"/>
            <a:t>Promote appropriate respiratory etiquette: Cover coughs and sneezes with tissue.  Throw away tissues immediately and WASH YOUR HANDS. If a tissue is not available, sneeze or cough into the elbow or upper sleeve.</a:t>
          </a:r>
        </a:p>
      </dsp:txBody>
      <dsp:txXfrm>
        <a:off x="2103120" y="1115036"/>
        <a:ext cx="8412480" cy="525777"/>
      </dsp:txXfrm>
    </dsp:sp>
    <dsp:sp modelId="{C682E1DE-699E-4BD2-953C-A834887C8967}">
      <dsp:nvSpPr>
        <dsp:cNvPr id="0" name=""/>
        <dsp:cNvSpPr/>
      </dsp:nvSpPr>
      <dsp:spPr>
        <a:xfrm>
          <a:off x="0" y="1115036"/>
          <a:ext cx="2103120" cy="5257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1935" rIns="111290" bIns="51935" numCol="1" spcCol="1270" anchor="ctr" anchorCtr="0">
          <a:noAutofit/>
        </a:bodyPr>
        <a:lstStyle/>
        <a:p>
          <a:pPr marL="0" lvl="0" indent="0" algn="ctr" defTabSz="622300">
            <a:lnSpc>
              <a:spcPct val="90000"/>
            </a:lnSpc>
            <a:spcBef>
              <a:spcPct val="0"/>
            </a:spcBef>
            <a:spcAft>
              <a:spcPct val="35000"/>
            </a:spcAft>
            <a:buNone/>
          </a:pPr>
          <a:r>
            <a:rPr lang="en-US" sz="1400" kern="1200"/>
            <a:t>Promote</a:t>
          </a:r>
        </a:p>
      </dsp:txBody>
      <dsp:txXfrm>
        <a:off x="0" y="1115036"/>
        <a:ext cx="2103120" cy="525777"/>
      </dsp:txXfrm>
    </dsp:sp>
    <dsp:sp modelId="{4F2A2ED5-D54B-49B8-A2E3-4E344815B809}">
      <dsp:nvSpPr>
        <dsp:cNvPr id="0" name=""/>
        <dsp:cNvSpPr/>
      </dsp:nvSpPr>
      <dsp:spPr>
        <a:xfrm>
          <a:off x="2103120" y="1672360"/>
          <a:ext cx="8412480" cy="525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33547" rIns="163225" bIns="133547" numCol="1" spcCol="1270" anchor="ctr" anchorCtr="0">
          <a:noAutofit/>
        </a:bodyPr>
        <a:lstStyle/>
        <a:p>
          <a:pPr marL="0" lvl="0" indent="0" algn="l" defTabSz="488950">
            <a:lnSpc>
              <a:spcPct val="90000"/>
            </a:lnSpc>
            <a:spcBef>
              <a:spcPct val="0"/>
            </a:spcBef>
            <a:spcAft>
              <a:spcPct val="35000"/>
            </a:spcAft>
            <a:buNone/>
          </a:pPr>
          <a:r>
            <a:rPr lang="en-US" sz="1100" kern="1200"/>
            <a:t>Remain at home when ill and encourage others to do the same.</a:t>
          </a:r>
        </a:p>
      </dsp:txBody>
      <dsp:txXfrm>
        <a:off x="2103120" y="1672360"/>
        <a:ext cx="8412480" cy="525777"/>
      </dsp:txXfrm>
    </dsp:sp>
    <dsp:sp modelId="{D007F003-C755-4CB0-8647-AF13F7D1BB73}">
      <dsp:nvSpPr>
        <dsp:cNvPr id="0" name=""/>
        <dsp:cNvSpPr/>
      </dsp:nvSpPr>
      <dsp:spPr>
        <a:xfrm>
          <a:off x="0" y="1672360"/>
          <a:ext cx="2103120" cy="5257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1935" rIns="111290" bIns="51935" numCol="1" spcCol="1270" anchor="ctr" anchorCtr="0">
          <a:noAutofit/>
        </a:bodyPr>
        <a:lstStyle/>
        <a:p>
          <a:pPr marL="0" lvl="0" indent="0" algn="ctr" defTabSz="622300">
            <a:lnSpc>
              <a:spcPct val="90000"/>
            </a:lnSpc>
            <a:spcBef>
              <a:spcPct val="0"/>
            </a:spcBef>
            <a:spcAft>
              <a:spcPct val="35000"/>
            </a:spcAft>
            <a:buNone/>
          </a:pPr>
          <a:r>
            <a:rPr lang="en-US" sz="1400" kern="1200"/>
            <a:t>Remain</a:t>
          </a:r>
        </a:p>
      </dsp:txBody>
      <dsp:txXfrm>
        <a:off x="0" y="1672360"/>
        <a:ext cx="2103120" cy="525777"/>
      </dsp:txXfrm>
    </dsp:sp>
    <dsp:sp modelId="{28FBF90F-7524-49D3-B67D-455855FA96BA}">
      <dsp:nvSpPr>
        <dsp:cNvPr id="0" name=""/>
        <dsp:cNvSpPr/>
      </dsp:nvSpPr>
      <dsp:spPr>
        <a:xfrm>
          <a:off x="2103120" y="2229684"/>
          <a:ext cx="8412480" cy="525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33547" rIns="163225" bIns="133547" numCol="1" spcCol="1270" anchor="ctr" anchorCtr="0">
          <a:noAutofit/>
        </a:bodyPr>
        <a:lstStyle/>
        <a:p>
          <a:pPr marL="0" lvl="0" indent="0" algn="l" defTabSz="488950">
            <a:lnSpc>
              <a:spcPct val="90000"/>
            </a:lnSpc>
            <a:spcBef>
              <a:spcPct val="0"/>
            </a:spcBef>
            <a:spcAft>
              <a:spcPct val="35000"/>
            </a:spcAft>
            <a:buNone/>
          </a:pPr>
          <a:r>
            <a:rPr lang="en-US" sz="1100" kern="1200"/>
            <a:t>Avoid close contact (less than 3 feet of space) with those who are sick</a:t>
          </a:r>
        </a:p>
      </dsp:txBody>
      <dsp:txXfrm>
        <a:off x="2103120" y="2229684"/>
        <a:ext cx="8412480" cy="525777"/>
      </dsp:txXfrm>
    </dsp:sp>
    <dsp:sp modelId="{0E989039-F61E-4C46-91A3-BBBEADB47CC4}">
      <dsp:nvSpPr>
        <dsp:cNvPr id="0" name=""/>
        <dsp:cNvSpPr/>
      </dsp:nvSpPr>
      <dsp:spPr>
        <a:xfrm>
          <a:off x="0" y="2229684"/>
          <a:ext cx="2103120" cy="5257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1935" rIns="111290" bIns="51935" numCol="1" spcCol="1270" anchor="ctr" anchorCtr="0">
          <a:noAutofit/>
        </a:bodyPr>
        <a:lstStyle/>
        <a:p>
          <a:pPr marL="0" lvl="0" indent="0" algn="ctr" defTabSz="622300">
            <a:lnSpc>
              <a:spcPct val="90000"/>
            </a:lnSpc>
            <a:spcBef>
              <a:spcPct val="0"/>
            </a:spcBef>
            <a:spcAft>
              <a:spcPct val="35000"/>
            </a:spcAft>
            <a:buNone/>
          </a:pPr>
          <a:r>
            <a:rPr lang="en-US" sz="1400" kern="1200"/>
            <a:t>Avoid</a:t>
          </a:r>
        </a:p>
      </dsp:txBody>
      <dsp:txXfrm>
        <a:off x="0" y="2229684"/>
        <a:ext cx="2103120" cy="525777"/>
      </dsp:txXfrm>
    </dsp:sp>
    <dsp:sp modelId="{6CD9D759-DD0F-4C90-9DA7-46A79D87DF5A}">
      <dsp:nvSpPr>
        <dsp:cNvPr id="0" name=""/>
        <dsp:cNvSpPr/>
      </dsp:nvSpPr>
      <dsp:spPr>
        <a:xfrm>
          <a:off x="2103120" y="2787008"/>
          <a:ext cx="8412480" cy="525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33547" rIns="163225" bIns="133547" numCol="1" spcCol="1270" anchor="ctr" anchorCtr="0">
          <a:noAutofit/>
        </a:bodyPr>
        <a:lstStyle/>
        <a:p>
          <a:pPr marL="0" lvl="0" indent="0" algn="l" defTabSz="488950">
            <a:lnSpc>
              <a:spcPct val="90000"/>
            </a:lnSpc>
            <a:spcBef>
              <a:spcPct val="0"/>
            </a:spcBef>
            <a:spcAft>
              <a:spcPct val="35000"/>
            </a:spcAft>
            <a:buNone/>
          </a:pPr>
          <a:r>
            <a:rPr lang="en-US" sz="1100" kern="1200"/>
            <a:t>Maintain and promote good personal hygiene; bathe and wash hands regularly</a:t>
          </a:r>
        </a:p>
      </dsp:txBody>
      <dsp:txXfrm>
        <a:off x="2103120" y="2787008"/>
        <a:ext cx="8412480" cy="525777"/>
      </dsp:txXfrm>
    </dsp:sp>
    <dsp:sp modelId="{2F6FE3FB-9AE6-4784-A665-4B4E3BDC831F}">
      <dsp:nvSpPr>
        <dsp:cNvPr id="0" name=""/>
        <dsp:cNvSpPr/>
      </dsp:nvSpPr>
      <dsp:spPr>
        <a:xfrm>
          <a:off x="0" y="2787008"/>
          <a:ext cx="2103120" cy="5257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1935" rIns="111290" bIns="51935" numCol="1" spcCol="1270" anchor="ctr" anchorCtr="0">
          <a:noAutofit/>
        </a:bodyPr>
        <a:lstStyle/>
        <a:p>
          <a:pPr marL="0" lvl="0" indent="0" algn="ctr" defTabSz="622300">
            <a:lnSpc>
              <a:spcPct val="90000"/>
            </a:lnSpc>
            <a:spcBef>
              <a:spcPct val="0"/>
            </a:spcBef>
            <a:spcAft>
              <a:spcPct val="35000"/>
            </a:spcAft>
            <a:buNone/>
          </a:pPr>
          <a:r>
            <a:rPr lang="en-US" sz="1400" kern="1200" dirty="0"/>
            <a:t>Maintain and promote</a:t>
          </a:r>
        </a:p>
      </dsp:txBody>
      <dsp:txXfrm>
        <a:off x="0" y="2787008"/>
        <a:ext cx="2103120" cy="525777"/>
      </dsp:txXfrm>
    </dsp:sp>
    <dsp:sp modelId="{0DD82519-7849-4882-89E1-2F07C20092B2}">
      <dsp:nvSpPr>
        <dsp:cNvPr id="0" name=""/>
        <dsp:cNvSpPr/>
      </dsp:nvSpPr>
      <dsp:spPr>
        <a:xfrm>
          <a:off x="2103120" y="3344331"/>
          <a:ext cx="8412480" cy="525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33547" rIns="163225" bIns="133547" numCol="1" spcCol="1270" anchor="ctr" anchorCtr="0">
          <a:noAutofit/>
        </a:bodyPr>
        <a:lstStyle/>
        <a:p>
          <a:pPr marL="0" lvl="0" indent="0" algn="l" defTabSz="488950">
            <a:lnSpc>
              <a:spcPct val="90000"/>
            </a:lnSpc>
            <a:spcBef>
              <a:spcPct val="0"/>
            </a:spcBef>
            <a:spcAft>
              <a:spcPct val="35000"/>
            </a:spcAft>
            <a:buNone/>
          </a:pPr>
          <a:r>
            <a:rPr lang="en-US" sz="1100" kern="1200"/>
            <a:t>Discourage touching the eyes, nose, and mouth.</a:t>
          </a:r>
        </a:p>
      </dsp:txBody>
      <dsp:txXfrm>
        <a:off x="2103120" y="3344331"/>
        <a:ext cx="8412480" cy="525777"/>
      </dsp:txXfrm>
    </dsp:sp>
    <dsp:sp modelId="{986E860E-A512-4DAB-9C28-29D2428289AF}">
      <dsp:nvSpPr>
        <dsp:cNvPr id="0" name=""/>
        <dsp:cNvSpPr/>
      </dsp:nvSpPr>
      <dsp:spPr>
        <a:xfrm>
          <a:off x="0" y="3344331"/>
          <a:ext cx="2103120" cy="5257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1935" rIns="111290" bIns="51935" numCol="1" spcCol="1270" anchor="ctr" anchorCtr="0">
          <a:noAutofit/>
        </a:bodyPr>
        <a:lstStyle/>
        <a:p>
          <a:pPr marL="0" lvl="0" indent="0" algn="ctr" defTabSz="622300">
            <a:lnSpc>
              <a:spcPct val="90000"/>
            </a:lnSpc>
            <a:spcBef>
              <a:spcPct val="0"/>
            </a:spcBef>
            <a:spcAft>
              <a:spcPct val="35000"/>
            </a:spcAft>
            <a:buNone/>
          </a:pPr>
          <a:r>
            <a:rPr lang="en-US" sz="1400" kern="1200"/>
            <a:t>Discourage</a:t>
          </a:r>
        </a:p>
      </dsp:txBody>
      <dsp:txXfrm>
        <a:off x="0" y="3344331"/>
        <a:ext cx="2103120" cy="525777"/>
      </dsp:txXfrm>
    </dsp:sp>
    <dsp:sp modelId="{C4057E99-7FEA-4DB0-AAC4-1AC02F730789}">
      <dsp:nvSpPr>
        <dsp:cNvPr id="0" name=""/>
        <dsp:cNvSpPr/>
      </dsp:nvSpPr>
      <dsp:spPr>
        <a:xfrm>
          <a:off x="2103120" y="3901655"/>
          <a:ext cx="8412480" cy="525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33547" rIns="163225" bIns="133547" numCol="1" spcCol="1270" anchor="ctr" anchorCtr="0">
          <a:noAutofit/>
        </a:bodyPr>
        <a:lstStyle/>
        <a:p>
          <a:pPr marL="0" lvl="0" indent="0" algn="l" defTabSz="488950">
            <a:lnSpc>
              <a:spcPct val="90000"/>
            </a:lnSpc>
            <a:spcBef>
              <a:spcPct val="0"/>
            </a:spcBef>
            <a:spcAft>
              <a:spcPct val="35000"/>
            </a:spcAft>
            <a:buNone/>
          </a:pPr>
          <a:r>
            <a:rPr lang="en-US" sz="1100" kern="1200"/>
            <a:t>Maintain a clean working environment.</a:t>
          </a:r>
        </a:p>
      </dsp:txBody>
      <dsp:txXfrm>
        <a:off x="2103120" y="3901655"/>
        <a:ext cx="8412480" cy="525777"/>
      </dsp:txXfrm>
    </dsp:sp>
    <dsp:sp modelId="{78B241B9-D459-4713-888A-C3D1EC649811}">
      <dsp:nvSpPr>
        <dsp:cNvPr id="0" name=""/>
        <dsp:cNvSpPr/>
      </dsp:nvSpPr>
      <dsp:spPr>
        <a:xfrm>
          <a:off x="0" y="3901655"/>
          <a:ext cx="2103120" cy="5257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1935" rIns="111290" bIns="51935" numCol="1" spcCol="1270" anchor="ctr" anchorCtr="0">
          <a:noAutofit/>
        </a:bodyPr>
        <a:lstStyle/>
        <a:p>
          <a:pPr marL="0" lvl="0" indent="0" algn="ctr" defTabSz="622300">
            <a:lnSpc>
              <a:spcPct val="90000"/>
            </a:lnSpc>
            <a:spcBef>
              <a:spcPct val="0"/>
            </a:spcBef>
            <a:spcAft>
              <a:spcPct val="35000"/>
            </a:spcAft>
            <a:buNone/>
          </a:pPr>
          <a:r>
            <a:rPr lang="en-US" sz="1400" kern="1200"/>
            <a:t>Maintain</a:t>
          </a:r>
        </a:p>
      </dsp:txBody>
      <dsp:txXfrm>
        <a:off x="0" y="3901655"/>
        <a:ext cx="2103120" cy="525777"/>
      </dsp:txXfrm>
    </dsp:sp>
    <dsp:sp modelId="{E7039275-A598-441F-91DC-73122A3EEA4F}">
      <dsp:nvSpPr>
        <dsp:cNvPr id="0" name=""/>
        <dsp:cNvSpPr/>
      </dsp:nvSpPr>
      <dsp:spPr>
        <a:xfrm>
          <a:off x="2103120" y="4458979"/>
          <a:ext cx="8412480" cy="525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33547" rIns="163225" bIns="133547" numCol="1" spcCol="1270" anchor="ctr" anchorCtr="0">
          <a:noAutofit/>
        </a:bodyPr>
        <a:lstStyle/>
        <a:p>
          <a:pPr marL="0" lvl="0" indent="0" algn="l" defTabSz="488950">
            <a:lnSpc>
              <a:spcPct val="90000"/>
            </a:lnSpc>
            <a:spcBef>
              <a:spcPct val="0"/>
            </a:spcBef>
            <a:spcAft>
              <a:spcPct val="35000"/>
            </a:spcAft>
            <a:buNone/>
          </a:pPr>
          <a:r>
            <a:rPr lang="en-US" sz="1100" kern="1200"/>
            <a:t>Ensure commonly used areas such as door handles, eating surfaces, and desks are clean and disinfected.</a:t>
          </a:r>
        </a:p>
      </dsp:txBody>
      <dsp:txXfrm>
        <a:off x="2103120" y="4458979"/>
        <a:ext cx="8412480" cy="525777"/>
      </dsp:txXfrm>
    </dsp:sp>
    <dsp:sp modelId="{5F918906-3B5F-4AF5-8C0D-9AB13ED49466}">
      <dsp:nvSpPr>
        <dsp:cNvPr id="0" name=""/>
        <dsp:cNvSpPr/>
      </dsp:nvSpPr>
      <dsp:spPr>
        <a:xfrm>
          <a:off x="0" y="4458979"/>
          <a:ext cx="2103120" cy="5257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51935" rIns="111290" bIns="51935" numCol="1" spcCol="1270" anchor="ctr" anchorCtr="0">
          <a:noAutofit/>
        </a:bodyPr>
        <a:lstStyle/>
        <a:p>
          <a:pPr marL="0" lvl="0" indent="0" algn="ctr" defTabSz="622300">
            <a:lnSpc>
              <a:spcPct val="90000"/>
            </a:lnSpc>
            <a:spcBef>
              <a:spcPct val="0"/>
            </a:spcBef>
            <a:spcAft>
              <a:spcPct val="35000"/>
            </a:spcAft>
            <a:buNone/>
          </a:pPr>
          <a:r>
            <a:rPr lang="en-US" sz="1400" kern="1200"/>
            <a:t>Ensure</a:t>
          </a:r>
        </a:p>
      </dsp:txBody>
      <dsp:txXfrm>
        <a:off x="0" y="4458979"/>
        <a:ext cx="2103120" cy="525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97191-C3F7-4DF4-AD61-4CF0F7C6CFD1}">
      <dsp:nvSpPr>
        <dsp:cNvPr id="0" name=""/>
        <dsp:cNvSpPr/>
      </dsp:nvSpPr>
      <dsp:spPr>
        <a:xfrm>
          <a:off x="0" y="667742"/>
          <a:ext cx="3186906" cy="19121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Keep open or draining wounds clean and covered with a bandage.</a:t>
          </a:r>
        </a:p>
      </dsp:txBody>
      <dsp:txXfrm>
        <a:off x="0" y="667742"/>
        <a:ext cx="3186906" cy="1912143"/>
      </dsp:txXfrm>
    </dsp:sp>
    <dsp:sp modelId="{F308B2AC-4DF1-44F4-82BA-ACB04F0920C5}">
      <dsp:nvSpPr>
        <dsp:cNvPr id="0" name=""/>
        <dsp:cNvSpPr/>
      </dsp:nvSpPr>
      <dsp:spPr>
        <a:xfrm>
          <a:off x="3505596" y="667742"/>
          <a:ext cx="3186906" cy="19121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Avoid contact with other people’s wounds or bandages.</a:t>
          </a:r>
        </a:p>
      </dsp:txBody>
      <dsp:txXfrm>
        <a:off x="3505596" y="667742"/>
        <a:ext cx="3186906" cy="1912143"/>
      </dsp:txXfrm>
    </dsp:sp>
    <dsp:sp modelId="{0E7F71DE-E249-4F07-B628-FCD975F53EFF}">
      <dsp:nvSpPr>
        <dsp:cNvPr id="0" name=""/>
        <dsp:cNvSpPr/>
      </dsp:nvSpPr>
      <dsp:spPr>
        <a:xfrm>
          <a:off x="7011193" y="667742"/>
          <a:ext cx="3186906" cy="19121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Discourage sharing eating utensils, glassware, or personal items such as combs, razors, towels, clothing or other items that come into contact with bare skin.</a:t>
          </a:r>
        </a:p>
      </dsp:txBody>
      <dsp:txXfrm>
        <a:off x="7011193" y="667742"/>
        <a:ext cx="3186906" cy="1912143"/>
      </dsp:txXfrm>
    </dsp:sp>
    <dsp:sp modelId="{1D8577D3-EAF3-4A68-9233-1830BA2CC8D8}">
      <dsp:nvSpPr>
        <dsp:cNvPr id="0" name=""/>
        <dsp:cNvSpPr/>
      </dsp:nvSpPr>
      <dsp:spPr>
        <a:xfrm>
          <a:off x="0" y="2898576"/>
          <a:ext cx="3186906" cy="19121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Clean shared equipment before and after each use.</a:t>
          </a:r>
        </a:p>
      </dsp:txBody>
      <dsp:txXfrm>
        <a:off x="0" y="2898576"/>
        <a:ext cx="3186906" cy="1912143"/>
      </dsp:txXfrm>
    </dsp:sp>
    <dsp:sp modelId="{A3C5B885-201E-4FF7-A070-287E054EB8DC}">
      <dsp:nvSpPr>
        <dsp:cNvPr id="0" name=""/>
        <dsp:cNvSpPr/>
      </dsp:nvSpPr>
      <dsp:spPr>
        <a:xfrm>
          <a:off x="3505596" y="2898576"/>
          <a:ext cx="3186906" cy="19121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Avoid skin-to-skin contact with anyone who has an open wound or skin infection.</a:t>
          </a:r>
        </a:p>
      </dsp:txBody>
      <dsp:txXfrm>
        <a:off x="3505596" y="2898576"/>
        <a:ext cx="3186906" cy="1912143"/>
      </dsp:txXfrm>
    </dsp:sp>
    <dsp:sp modelId="{E3EE7BF0-93BA-44D1-B07F-41F310370C37}">
      <dsp:nvSpPr>
        <dsp:cNvPr id="0" name=""/>
        <dsp:cNvSpPr/>
      </dsp:nvSpPr>
      <dsp:spPr>
        <a:xfrm>
          <a:off x="7011193" y="2898576"/>
          <a:ext cx="3186906" cy="19121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Encourage a healthy lifestyle that includes a nutritious diet and adequate sleep.</a:t>
          </a:r>
        </a:p>
      </dsp:txBody>
      <dsp:txXfrm>
        <a:off x="7011193" y="2898576"/>
        <a:ext cx="3186906" cy="19121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46589-870F-4E05-9B9E-DA85AB4A1BA2}" type="datetimeFigureOut">
              <a:rPr lang="en-US" smtClean="0"/>
              <a:t>4/23/2021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C5381-49AC-4BD4-B7F9-B7877AF1043F}" type="slidenum">
              <a:rPr lang="en-US" smtClean="0"/>
              <a:t>‹#›</a:t>
            </a:fld>
            <a:endParaRPr lang="en-US"/>
          </a:p>
        </p:txBody>
      </p:sp>
    </p:spTree>
    <p:extLst>
      <p:ext uri="{BB962C8B-B14F-4D97-AF65-F5344CB8AC3E}">
        <p14:creationId xmlns:p14="http://schemas.microsoft.com/office/powerpoint/2010/main" val="359972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the chain of infection </a:t>
            </a:r>
          </a:p>
        </p:txBody>
      </p:sp>
      <p:sp>
        <p:nvSpPr>
          <p:cNvPr id="4" name="Slide Number Placeholder 3"/>
          <p:cNvSpPr>
            <a:spLocks noGrp="1"/>
          </p:cNvSpPr>
          <p:nvPr>
            <p:ph type="sldNum" sz="quarter" idx="10"/>
          </p:nvPr>
        </p:nvSpPr>
        <p:spPr/>
        <p:txBody>
          <a:bodyPr/>
          <a:lstStyle/>
          <a:p>
            <a:fld id="{1AF1482F-E03C-4891-8DBF-3D423A36194C}" type="slidenum">
              <a:rPr lang="en-US" smtClean="0"/>
              <a:t>3</a:t>
            </a:fld>
            <a:endParaRPr lang="en-US"/>
          </a:p>
        </p:txBody>
      </p:sp>
    </p:spTree>
    <p:extLst>
      <p:ext uri="{BB962C8B-B14F-4D97-AF65-F5344CB8AC3E}">
        <p14:creationId xmlns:p14="http://schemas.microsoft.com/office/powerpoint/2010/main" val="30340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experts think that flu viruses spread mainly by droplets made when people with flu cough, sneeze or talk. These droplets can land in the mouths or noses of people who are nearby or possibly be inhaled into the lungs. </a:t>
            </a:r>
          </a:p>
        </p:txBody>
      </p:sp>
      <p:sp>
        <p:nvSpPr>
          <p:cNvPr id="4" name="Slide Number Placeholder 3"/>
          <p:cNvSpPr>
            <a:spLocks noGrp="1"/>
          </p:cNvSpPr>
          <p:nvPr>
            <p:ph type="sldNum" sz="quarter" idx="10"/>
          </p:nvPr>
        </p:nvSpPr>
        <p:spPr/>
        <p:txBody>
          <a:bodyPr/>
          <a:lstStyle/>
          <a:p>
            <a:fld id="{1AF1482F-E03C-4891-8DBF-3D423A36194C}" type="slidenum">
              <a:rPr lang="en-US" smtClean="0"/>
              <a:t>11</a:t>
            </a:fld>
            <a:endParaRPr lang="en-US"/>
          </a:p>
        </p:txBody>
      </p:sp>
    </p:spTree>
    <p:extLst>
      <p:ext uri="{BB962C8B-B14F-4D97-AF65-F5344CB8AC3E}">
        <p14:creationId xmlns:p14="http://schemas.microsoft.com/office/powerpoint/2010/main" val="86857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1482F-E03C-4891-8DBF-3D423A36194C}" type="slidenum">
              <a:rPr lang="en-US" smtClean="0"/>
              <a:t>12</a:t>
            </a:fld>
            <a:endParaRPr lang="en-US"/>
          </a:p>
        </p:txBody>
      </p:sp>
    </p:spTree>
    <p:extLst>
      <p:ext uri="{BB962C8B-B14F-4D97-AF65-F5344CB8AC3E}">
        <p14:creationId xmlns:p14="http://schemas.microsoft.com/office/powerpoint/2010/main" val="315865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Flu vaccine has been shown to reduce flu related illnesses and the risk of serious flu complications that can result in hospitalization or even death.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Seasonal flu vaccination is recommended for everyone 6 months of age and older unless they have a specific contraindication to flu vaccine.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900" dirty="0"/>
              <a:t>Recent studies by CDC researchers and other researchers suggest that flu vaccination usually reduces the risk of influenza illness by 40% to 60% among the overall population when the vaccine viruses are like the ones spreading in the community.</a:t>
            </a:r>
            <a:endParaRPr lang="en-US" sz="900"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AF1482F-E03C-4891-8DBF-3D423A36194C}" type="slidenum">
              <a:rPr lang="en-US" smtClean="0"/>
              <a:t>13</a:t>
            </a:fld>
            <a:endParaRPr lang="en-US"/>
          </a:p>
        </p:txBody>
      </p:sp>
    </p:spTree>
    <p:extLst>
      <p:ext uri="{BB962C8B-B14F-4D97-AF65-F5344CB8AC3E}">
        <p14:creationId xmlns:p14="http://schemas.microsoft.com/office/powerpoint/2010/main" val="8911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Teach students and staff to cover coughs and sneezes with a tissue or their bent arm. If they use a tissue, they should put the used tissue in a trash can and wash their hands.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Provide adequate supplies within easy reach, including tissues and no-touch trash cans.</a:t>
            </a:r>
          </a:p>
          <a:p>
            <a:endParaRPr lang="en-US" dirty="0"/>
          </a:p>
        </p:txBody>
      </p:sp>
      <p:sp>
        <p:nvSpPr>
          <p:cNvPr id="4" name="Slide Number Placeholder 3"/>
          <p:cNvSpPr>
            <a:spLocks noGrp="1"/>
          </p:cNvSpPr>
          <p:nvPr>
            <p:ph type="sldNum" sz="quarter" idx="10"/>
          </p:nvPr>
        </p:nvSpPr>
        <p:spPr/>
        <p:txBody>
          <a:bodyPr/>
          <a:lstStyle/>
          <a:p>
            <a:fld id="{1AF1482F-E03C-4891-8DBF-3D423A36194C}" type="slidenum">
              <a:rPr lang="en-US" smtClean="0"/>
              <a:t>14</a:t>
            </a:fld>
            <a:endParaRPr lang="en-US"/>
          </a:p>
        </p:txBody>
      </p:sp>
    </p:spTree>
    <p:extLst>
      <p:ext uri="{BB962C8B-B14F-4D97-AF65-F5344CB8AC3E}">
        <p14:creationId xmlns:p14="http://schemas.microsoft.com/office/powerpoint/2010/main" val="55158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1482F-E03C-4891-8DBF-3D423A36194C}" type="slidenum">
              <a:rPr lang="en-US" smtClean="0"/>
              <a:t>22</a:t>
            </a:fld>
            <a:endParaRPr lang="en-US"/>
          </a:p>
        </p:txBody>
      </p:sp>
    </p:spTree>
    <p:extLst>
      <p:ext uri="{BB962C8B-B14F-4D97-AF65-F5344CB8AC3E}">
        <p14:creationId xmlns:p14="http://schemas.microsoft.com/office/powerpoint/2010/main" val="154359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BE3762-8546-4856-B987-F1923AC4BCC4}"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118072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E3762-8546-4856-B987-F1923AC4BCC4}"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299168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E3762-8546-4856-B987-F1923AC4BCC4}"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280044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24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49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20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42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19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41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88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E3762-8546-4856-B987-F1923AC4BCC4}"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3590638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675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327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69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BE3762-8546-4856-B987-F1923AC4BCC4}"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240999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E3762-8546-4856-B987-F1923AC4BCC4}"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326377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BE3762-8546-4856-B987-F1923AC4BCC4}"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127760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BE3762-8546-4856-B987-F1923AC4BCC4}"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233798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E3762-8546-4856-B987-F1923AC4BCC4}" type="datetimeFigureOut">
              <a:rPr lang="en-US" smtClean="0"/>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333633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BE3762-8546-4856-B987-F1923AC4BCC4}"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209301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BE3762-8546-4856-B987-F1923AC4BCC4}"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6998E-4ECD-42B9-A1C2-68684D974AB2}" type="slidenum">
              <a:rPr lang="en-US" smtClean="0"/>
              <a:t>‹#›</a:t>
            </a:fld>
            <a:endParaRPr lang="en-US"/>
          </a:p>
        </p:txBody>
      </p:sp>
    </p:spTree>
    <p:extLst>
      <p:ext uri="{BB962C8B-B14F-4D97-AF65-F5344CB8AC3E}">
        <p14:creationId xmlns:p14="http://schemas.microsoft.com/office/powerpoint/2010/main" val="348249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E3762-8546-4856-B987-F1923AC4BCC4}" type="datetimeFigureOut">
              <a:rPr lang="en-US" smtClean="0"/>
              <a:t>4/23/2021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6998E-4ECD-42B9-A1C2-68684D974AB2}" type="slidenum">
              <a:rPr lang="en-US" smtClean="0"/>
              <a:t>‹#›</a:t>
            </a:fld>
            <a:endParaRPr lang="en-US"/>
          </a:p>
        </p:txBody>
      </p:sp>
    </p:spTree>
    <p:extLst>
      <p:ext uri="{BB962C8B-B14F-4D97-AF65-F5344CB8AC3E}">
        <p14:creationId xmlns:p14="http://schemas.microsoft.com/office/powerpoint/2010/main" val="2128847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5921C-35A7-44FA-8CC9-1100BA94A8BD}"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BA47B-38A9-4E60-9A80-97EBF092A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535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cdc.gov/ncird/index.html" TargetMode="External"/><Relationship Id="rId4" Type="http://schemas.openxmlformats.org/officeDocument/2006/relationships/hyperlink" Target="https://www.cdc.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c.gov/ncird/inde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3662" y="5118754"/>
            <a:ext cx="8584676" cy="1044301"/>
          </a:xfrm>
        </p:spPr>
        <p:txBody>
          <a:bodyPr anchor="t">
            <a:normAutofit/>
          </a:bodyPr>
          <a:lstStyle/>
          <a:p>
            <a:r>
              <a:rPr lang="en-US" sz="4800">
                <a:latin typeface="Jokerman" panose="04090605060D06020702" pitchFamily="82" charset="0"/>
              </a:rPr>
              <a:t>Infection Prevention</a:t>
            </a:r>
          </a:p>
        </p:txBody>
      </p:sp>
      <p:sp>
        <p:nvSpPr>
          <p:cNvPr id="3" name="Subtitle 2"/>
          <p:cNvSpPr>
            <a:spLocks noGrp="1"/>
          </p:cNvSpPr>
          <p:nvPr>
            <p:ph type="subTitle" idx="1"/>
          </p:nvPr>
        </p:nvSpPr>
        <p:spPr>
          <a:xfrm>
            <a:off x="2280862" y="4637988"/>
            <a:ext cx="7630276" cy="462284"/>
          </a:xfrm>
        </p:spPr>
        <p:txBody>
          <a:bodyPr anchor="b">
            <a:normAutofit/>
          </a:bodyPr>
          <a:lstStyle/>
          <a:p>
            <a:endParaRPr lang="en-US" sz="800"/>
          </a:p>
          <a:p>
            <a:r>
              <a:rPr lang="en-US" sz="800"/>
              <a:t>How I learned to be more conscientious and love the gel.</a:t>
            </a:r>
          </a:p>
        </p:txBody>
      </p:sp>
      <p:sp>
        <p:nvSpPr>
          <p:cNvPr id="12" name="Oval 11">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500" r="27500"/>
          <a:stretch/>
        </p:blipFill>
        <p:spPr>
          <a:xfrm>
            <a:off x="895336"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4" name="Oval 13">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526" r="-2" b="21973"/>
          <a:stretch/>
        </p:blipFill>
        <p:spPr>
          <a:xfrm>
            <a:off x="4610101"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6" name="Oval 15">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848" r="15450" b="-1"/>
          <a:stretch/>
        </p:blipFill>
        <p:spPr>
          <a:xfrm>
            <a:off x="8324865"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Tree>
    <p:extLst>
      <p:ext uri="{BB962C8B-B14F-4D97-AF65-F5344CB8AC3E}">
        <p14:creationId xmlns:p14="http://schemas.microsoft.com/office/powerpoint/2010/main" val="22481281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vert="horz" lIns="91440" tIns="45720" rIns="91440" bIns="45720" rtlCol="0" anchor="ctr">
            <a:normAutofit/>
          </a:bodyPr>
          <a:lstStyle/>
          <a:p>
            <a:r>
              <a:rPr lang="en-US" b="1">
                <a:solidFill>
                  <a:srgbClr val="FFFFFF"/>
                </a:solidFill>
              </a:rPr>
              <a:t>What tools does MCHS provide to keep you safe?</a:t>
            </a: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F66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789456" y="2798385"/>
            <a:ext cx="6031967" cy="3283260"/>
          </a:xfrm>
        </p:spPr>
        <p:txBody>
          <a:bodyPr vert="horz" lIns="91440" tIns="45720" rIns="91440" bIns="45720" rtlCol="0" anchor="ctr">
            <a:normAutofit/>
          </a:bodyPr>
          <a:lstStyle/>
          <a:p>
            <a:r>
              <a:rPr lang="en-US" sz="2000"/>
              <a:t>Engineering Controls: Sharps Containers, Negative pressure rooms, Air flow </a:t>
            </a:r>
          </a:p>
          <a:p>
            <a:r>
              <a:rPr lang="en-US" sz="2000"/>
              <a:t>Personal Protective Equipment</a:t>
            </a:r>
          </a:p>
          <a:p>
            <a:r>
              <a:rPr lang="en-US" sz="2000"/>
              <a:t>Hand wash stations</a:t>
            </a:r>
          </a:p>
          <a:p>
            <a:r>
              <a:rPr lang="en-US" sz="2000"/>
              <a:t>Proper cleaning products</a:t>
            </a:r>
          </a:p>
          <a:p>
            <a:r>
              <a:rPr lang="en-US" sz="2000"/>
              <a:t>Educational Opportunities</a:t>
            </a:r>
          </a:p>
          <a:p>
            <a:r>
              <a:rPr lang="en-US" sz="2000"/>
              <a:t>Influenza and Hep B vaccinations free to all employees.</a:t>
            </a:r>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448" b="5458"/>
          <a:stretch/>
        </p:blipFill>
        <p:spPr>
          <a:xfrm>
            <a:off x="7277100" y="2480954"/>
            <a:ext cx="4455979" cy="3918123"/>
          </a:xfrm>
          <a:prstGeom prst="rect">
            <a:avLst/>
          </a:prstGeom>
        </p:spPr>
      </p:pic>
    </p:spTree>
    <p:extLst>
      <p:ext uri="{BB962C8B-B14F-4D97-AF65-F5344CB8AC3E}">
        <p14:creationId xmlns:p14="http://schemas.microsoft.com/office/powerpoint/2010/main" val="427175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US" b="1">
                <a:solidFill>
                  <a:srgbClr val="FFFFFF"/>
                </a:solidFill>
              </a:rPr>
              <a:t>Seasonal influenza “The Flu”</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3">
            <a:extLst>
              <a:ext uri="{FF2B5EF4-FFF2-40B4-BE49-F238E27FC236}">
                <a16:creationId xmlns:a16="http://schemas.microsoft.com/office/drawing/2014/main" id="{0FE66B0F-00E4-4371-9536-75F0D469B3C8}"/>
              </a:ext>
            </a:extLst>
          </p:cNvPr>
          <p:cNvGraphicFramePr>
            <a:graphicFrameLocks noGrp="1"/>
          </p:cNvGraphicFramePr>
          <p:nvPr>
            <p:ph idx="1"/>
            <p:extLst>
              <p:ext uri="{D42A27DB-BD31-4B8C-83A1-F6EECF244321}">
                <p14:modId xmlns:p14="http://schemas.microsoft.com/office/powerpoint/2010/main" val="3759393702"/>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41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13" y="231354"/>
            <a:ext cx="10568414" cy="6334699"/>
          </a:xfrm>
          <a:prstGeom prst="rect">
            <a:avLst/>
          </a:prstGeom>
        </p:spPr>
      </p:pic>
      <p:sp>
        <p:nvSpPr>
          <p:cNvPr id="3" name="Rectangle 2"/>
          <p:cNvSpPr/>
          <p:nvPr/>
        </p:nvSpPr>
        <p:spPr>
          <a:xfrm>
            <a:off x="5181600" y="5825145"/>
            <a:ext cx="1797138" cy="4516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492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4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a:normAutofit/>
          </a:bodyPr>
          <a:lstStyle/>
          <a:p>
            <a:r>
              <a:rPr lang="en-US" b="1">
                <a:solidFill>
                  <a:srgbClr val="FFFFFF"/>
                </a:solidFill>
              </a:rPr>
              <a:t>Preventing seasonal flu </a:t>
            </a:r>
          </a:p>
        </p:txBody>
      </p:sp>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22" y="2660287"/>
            <a:ext cx="6483354" cy="3646887"/>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fontScale="25000" lnSpcReduction="20000"/>
          </a:bodyPr>
          <a:lstStyle/>
          <a:p>
            <a:endParaRPr lang="en-US" sz="1200" b="1" dirty="0">
              <a:solidFill>
                <a:srgbClr val="FFFFFF"/>
              </a:solidFill>
            </a:endParaRPr>
          </a:p>
          <a:p>
            <a:endParaRPr lang="en-US" sz="1200" b="1" dirty="0">
              <a:solidFill>
                <a:srgbClr val="FFFFFF"/>
              </a:solidFill>
            </a:endParaRPr>
          </a:p>
          <a:p>
            <a:endParaRPr lang="en-US" sz="1200" b="1" dirty="0">
              <a:solidFill>
                <a:srgbClr val="FFFFFF"/>
              </a:solidFill>
            </a:endParaRPr>
          </a:p>
          <a:p>
            <a:endParaRPr lang="en-US" sz="1200" b="1" dirty="0">
              <a:solidFill>
                <a:srgbClr val="FFFFFF"/>
              </a:solidFill>
            </a:endParaRPr>
          </a:p>
          <a:p>
            <a:endParaRPr lang="en-US" sz="1200" b="1" dirty="0">
              <a:solidFill>
                <a:srgbClr val="FFFFFF"/>
              </a:solidFill>
            </a:endParaRPr>
          </a:p>
          <a:p>
            <a:endParaRPr lang="en-US" sz="1200" b="1" dirty="0">
              <a:solidFill>
                <a:srgbClr val="FFFFFF"/>
              </a:solidFill>
            </a:endParaRPr>
          </a:p>
          <a:p>
            <a:endParaRPr lang="en-US" sz="1200" b="1" dirty="0">
              <a:solidFill>
                <a:srgbClr val="FFFFFF"/>
              </a:solidFill>
            </a:endParaRPr>
          </a:p>
          <a:p>
            <a:r>
              <a:rPr lang="en-US" sz="11200" dirty="0">
                <a:solidFill>
                  <a:srgbClr val="FFFFFF"/>
                </a:solidFill>
              </a:rPr>
              <a:t>The first and most important step in preventing flu is to </a:t>
            </a:r>
            <a:r>
              <a:rPr lang="en-US" sz="11200" u="sng" dirty="0">
                <a:solidFill>
                  <a:srgbClr val="FFFFFF"/>
                </a:solidFill>
              </a:rPr>
              <a:t>get a flu vaccine </a:t>
            </a:r>
            <a:r>
              <a:rPr lang="en-US" sz="11200" dirty="0">
                <a:solidFill>
                  <a:srgbClr val="FFFFFF"/>
                </a:solidFill>
              </a:rPr>
              <a:t>each year. </a:t>
            </a:r>
          </a:p>
          <a:p>
            <a:r>
              <a:rPr lang="en-US" sz="11200" dirty="0">
                <a:solidFill>
                  <a:srgbClr val="FFFFFF"/>
                </a:solidFill>
              </a:rPr>
              <a:t>It is not too late to get your flu vaccine! </a:t>
            </a: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 action="ppaction://noaction"/>
            </a:endParaRPr>
          </a:p>
          <a:p>
            <a:pPr marL="457200" lvl="1" indent="0">
              <a:buNone/>
            </a:pPr>
            <a:endParaRPr lang="en-US" sz="800" dirty="0">
              <a:solidFill>
                <a:srgbClr val="FFFFFF"/>
              </a:solidFill>
              <a:hlinkClick r:id="" action="ppaction://noaction"/>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 action="ppaction://noaction"/>
            </a:endParaRPr>
          </a:p>
          <a:p>
            <a:pPr marL="457200" lvl="1" indent="0">
              <a:buNone/>
            </a:pPr>
            <a:endParaRPr lang="en-US" sz="800" dirty="0">
              <a:solidFill>
                <a:srgbClr val="FFFFFF"/>
              </a:solidFill>
              <a:hlinkClick r:id="" action="ppaction://noaction"/>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rId4"/>
            </a:endParaRPr>
          </a:p>
          <a:p>
            <a:pPr marL="457200" lvl="1" indent="0">
              <a:buNone/>
            </a:pPr>
            <a:endParaRPr lang="en-US" sz="800" dirty="0">
              <a:solidFill>
                <a:srgbClr val="FFFFFF"/>
              </a:solidFill>
              <a:hlinkClick r:id="" action="ppaction://noaction"/>
            </a:endParaRPr>
          </a:p>
          <a:p>
            <a:pPr marL="457200" lvl="1" indent="0">
              <a:buNone/>
            </a:pPr>
            <a:endParaRPr lang="en-US" sz="800" dirty="0">
              <a:solidFill>
                <a:srgbClr val="FFFFFF"/>
              </a:solidFill>
              <a:hlinkClick r:id="" action="ppaction://noaction"/>
            </a:endParaRPr>
          </a:p>
          <a:p>
            <a:pPr marL="457200" lvl="1" indent="0">
              <a:buNone/>
            </a:pPr>
            <a:r>
              <a:rPr lang="en-US" sz="800" dirty="0">
                <a:solidFill>
                  <a:srgbClr val="FFFFFF"/>
                </a:solidFill>
                <a:hlinkClick r:id="rId4"/>
              </a:rPr>
              <a:t>Centers for Disease Control and Prevention</a:t>
            </a:r>
            <a:r>
              <a:rPr lang="en-US" sz="800" dirty="0">
                <a:solidFill>
                  <a:srgbClr val="FFFFFF"/>
                </a:solidFill>
              </a:rPr>
              <a:t>, </a:t>
            </a:r>
            <a:r>
              <a:rPr lang="en-US" sz="800" dirty="0">
                <a:solidFill>
                  <a:srgbClr val="FFFFFF"/>
                </a:solidFill>
                <a:hlinkClick r:id="rId5"/>
              </a:rPr>
              <a:t>National Center for Immunization and Respiratory Diseases (NCIRD)</a:t>
            </a:r>
            <a:r>
              <a:rPr lang="en-US" sz="800" dirty="0">
                <a:solidFill>
                  <a:srgbClr val="FFFFFF"/>
                </a:solidFill>
              </a:rPr>
              <a:t>. (2018)</a:t>
            </a:r>
          </a:p>
          <a:p>
            <a:pPr lvl="1">
              <a:buFont typeface="Wingdings" panose="05000000000000000000" pitchFamily="2" charset="2"/>
              <a:buChar char="Ø"/>
            </a:pPr>
            <a:endParaRPr lang="en-US" sz="800" dirty="0">
              <a:solidFill>
                <a:srgbClr val="FFFFFF"/>
              </a:solidFill>
            </a:endParaRPr>
          </a:p>
        </p:txBody>
      </p:sp>
    </p:spTree>
    <p:extLst>
      <p:ext uri="{BB962C8B-B14F-4D97-AF65-F5344CB8AC3E}">
        <p14:creationId xmlns:p14="http://schemas.microsoft.com/office/powerpoint/2010/main" val="6734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Preventing the Spread of Cold/Flu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CDC recommends everyday preventive actions such as:</a:t>
            </a:r>
          </a:p>
          <a:p>
            <a:pPr lvl="1">
              <a:buFont typeface="Wingdings" panose="05000000000000000000" pitchFamily="2" charset="2"/>
              <a:buChar char="Ø"/>
            </a:pPr>
            <a:r>
              <a:rPr lang="en-US" sz="2000" dirty="0">
                <a:solidFill>
                  <a:schemeClr val="tx1">
                    <a:alpha val="80000"/>
                  </a:schemeClr>
                </a:solidFill>
              </a:rPr>
              <a:t>Staying away from people who are sick </a:t>
            </a:r>
          </a:p>
          <a:p>
            <a:pPr lvl="1">
              <a:buFont typeface="Wingdings" panose="05000000000000000000" pitchFamily="2" charset="2"/>
              <a:buChar char="Ø"/>
            </a:pPr>
            <a:r>
              <a:rPr lang="en-US" sz="2000" dirty="0">
                <a:solidFill>
                  <a:schemeClr val="tx1">
                    <a:alpha val="80000"/>
                  </a:schemeClr>
                </a:solidFill>
              </a:rPr>
              <a:t>Covering coughs and sneezes  </a:t>
            </a:r>
          </a:p>
          <a:p>
            <a:pPr lvl="1">
              <a:buFont typeface="Wingdings" panose="05000000000000000000" pitchFamily="2" charset="2"/>
              <a:buChar char="Ø"/>
            </a:pPr>
            <a:r>
              <a:rPr lang="en-US" sz="2000" dirty="0">
                <a:solidFill>
                  <a:schemeClr val="tx1">
                    <a:alpha val="80000"/>
                  </a:schemeClr>
                </a:solidFill>
              </a:rPr>
              <a:t>Frequent handwashing</a:t>
            </a:r>
          </a:p>
          <a:p>
            <a:pPr lvl="1">
              <a:buFont typeface="Wingdings" panose="05000000000000000000" pitchFamily="2" charset="2"/>
              <a:buChar char="Ø"/>
            </a:pPr>
            <a:r>
              <a:rPr lang="en-US" sz="2000" dirty="0">
                <a:solidFill>
                  <a:schemeClr val="tx1">
                    <a:alpha val="80000"/>
                  </a:schemeClr>
                </a:solidFill>
              </a:rPr>
              <a:t>Keep their hands away from their nose, mouth and eyes.</a:t>
            </a:r>
          </a:p>
          <a:p>
            <a:pPr lvl="1">
              <a:buFont typeface="Wingdings" panose="05000000000000000000" pitchFamily="2" charset="2"/>
              <a:buChar char="Ø"/>
            </a:pPr>
            <a:r>
              <a:rPr lang="en-US" sz="2000" dirty="0">
                <a:solidFill>
                  <a:schemeClr val="tx1">
                    <a:alpha val="80000"/>
                  </a:schemeClr>
                </a:solidFill>
              </a:rPr>
              <a:t>Routinely clean surfaces and objects that are touched often, such as desks, countertops, doorknobs, computer keyboards, hands-on learning items, faucet handles, phones, keys, &amp; elevator buttons.</a:t>
            </a:r>
          </a:p>
          <a:p>
            <a:pPr marL="457200" lvl="1" indent="0">
              <a:buNone/>
            </a:pPr>
            <a:r>
              <a:rPr lang="en-US" sz="2000" dirty="0">
                <a:solidFill>
                  <a:schemeClr val="tx1">
                    <a:alpha val="80000"/>
                  </a:schemeClr>
                </a:solidFill>
                <a:hlinkClick r:id="rId3"/>
              </a:rPr>
              <a:t>Centers for Disease Control and Prevention</a:t>
            </a:r>
            <a:r>
              <a:rPr lang="en-US" sz="2000" dirty="0">
                <a:solidFill>
                  <a:schemeClr val="tx1">
                    <a:alpha val="80000"/>
                  </a:schemeClr>
                </a:solidFill>
              </a:rPr>
              <a:t>, </a:t>
            </a:r>
            <a:r>
              <a:rPr lang="en-US" sz="2000" dirty="0">
                <a:solidFill>
                  <a:schemeClr val="tx1">
                    <a:alpha val="80000"/>
                  </a:schemeClr>
                </a:solidFill>
                <a:hlinkClick r:id="rId4"/>
              </a:rPr>
              <a:t>National Center for Immunization and Respiratory Diseases (NCIRD)</a:t>
            </a:r>
            <a:r>
              <a:rPr lang="en-US" sz="2000" dirty="0">
                <a:solidFill>
                  <a:schemeClr val="tx1">
                    <a:alpha val="80000"/>
                  </a:schemeClr>
                </a:solidFill>
              </a:rPr>
              <a:t>. (2018)</a:t>
            </a:r>
          </a:p>
          <a:p>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38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US" sz="3800" b="1">
                <a:solidFill>
                  <a:srgbClr val="FFFFFF"/>
                </a:solidFill>
              </a:rPr>
              <a:t>Personal Protective Equipment or PPE</a:t>
            </a:r>
          </a:p>
        </p:txBody>
      </p:sp>
      <p:sp>
        <p:nvSpPr>
          <p:cNvPr id="19"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79709" y="686862"/>
            <a:ext cx="7037591" cy="5475129"/>
          </a:xfrm>
        </p:spPr>
        <p:txBody>
          <a:bodyPr anchor="ctr">
            <a:normAutofit/>
          </a:bodyPr>
          <a:lstStyle/>
          <a:p>
            <a:r>
              <a:rPr lang="en-US" sz="2000" b="1"/>
              <a:t>Consists of gloves, gowns, masks, eye protection, shoe protection</a:t>
            </a:r>
          </a:p>
          <a:p>
            <a:r>
              <a:rPr lang="en-US" sz="2000" b="1" u="sng"/>
              <a:t>Use is based on type of precaution:</a:t>
            </a:r>
          </a:p>
          <a:p>
            <a:pPr lvl="1"/>
            <a:r>
              <a:rPr lang="en-US" sz="2000"/>
              <a:t>Standard (Universal) precautions – the belief that every patient, every situation is potentially hazardous.</a:t>
            </a:r>
          </a:p>
          <a:p>
            <a:pPr lvl="2"/>
            <a:r>
              <a:rPr lang="en-US"/>
              <a:t>Hand Hygiene</a:t>
            </a:r>
          </a:p>
          <a:p>
            <a:pPr lvl="2"/>
            <a:r>
              <a:rPr lang="en-US"/>
              <a:t>Gloves</a:t>
            </a:r>
          </a:p>
          <a:p>
            <a:pPr lvl="1"/>
            <a:r>
              <a:rPr lang="en-US" sz="2000"/>
              <a:t>Transmission based precautions – choosing the correct PPE according to the mode in which a disease is spread.</a:t>
            </a:r>
          </a:p>
          <a:p>
            <a:pPr lvl="2"/>
            <a:r>
              <a:rPr lang="en-US"/>
              <a:t>Hand Hygiene</a:t>
            </a:r>
          </a:p>
          <a:p>
            <a:pPr lvl="2"/>
            <a:r>
              <a:rPr lang="en-US"/>
              <a:t>Gloves</a:t>
            </a:r>
          </a:p>
          <a:p>
            <a:pPr lvl="2"/>
            <a:r>
              <a:rPr lang="en-US"/>
              <a:t>Proper PPE for transmission</a:t>
            </a:r>
          </a:p>
          <a:p>
            <a:r>
              <a:rPr lang="en-US" sz="2000" b="1"/>
              <a:t>Isolation precaution signs instruct your behavior for isolation rooms</a:t>
            </a:r>
          </a:p>
          <a:p>
            <a:pPr lvl="1"/>
            <a:r>
              <a:rPr lang="en-US" sz="2000"/>
              <a:t>Placed on door of isolation patient rooms</a:t>
            </a:r>
          </a:p>
          <a:p>
            <a:pPr lvl="1"/>
            <a:r>
              <a:rPr lang="en-US" sz="2000"/>
              <a:t>Isolation carts with PPE will be outside room</a:t>
            </a:r>
          </a:p>
        </p:txBody>
      </p:sp>
    </p:spTree>
    <p:extLst>
      <p:ext uri="{BB962C8B-B14F-4D97-AF65-F5344CB8AC3E}">
        <p14:creationId xmlns:p14="http://schemas.microsoft.com/office/powerpoint/2010/main" val="44291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89200"/>
            <a:ext cx="3136900" cy="2031325"/>
          </a:xfrm>
          <a:prstGeom prst="rect">
            <a:avLst/>
          </a:prstGeom>
          <a:noFill/>
        </p:spPr>
        <p:txBody>
          <a:bodyPr wrap="square" rtlCol="0">
            <a:spAutoFit/>
          </a:bodyPr>
          <a:lstStyle/>
          <a:p>
            <a:pPr algn="ctr"/>
            <a:r>
              <a:rPr lang="en-US" dirty="0"/>
              <a:t>Examples of contact isolation appropriate patients:</a:t>
            </a:r>
          </a:p>
          <a:p>
            <a:pPr algn="ctr"/>
            <a:endParaRPr lang="en-US" dirty="0"/>
          </a:p>
          <a:p>
            <a:pPr marL="285750" indent="-285750">
              <a:buFont typeface="Arial" panose="020B0604020202020204" pitchFamily="34" charset="0"/>
              <a:buChar char="•"/>
            </a:pPr>
            <a:r>
              <a:rPr lang="en-US" dirty="0"/>
              <a:t>MDRO’s such as MRSA and VRE			</a:t>
            </a:r>
          </a:p>
          <a:p>
            <a:pPr marL="285750" indent="-285750">
              <a:buFont typeface="Arial" panose="020B0604020202020204" pitchFamily="34" charset="0"/>
              <a:buChar char="•"/>
            </a:pPr>
            <a:r>
              <a:rPr lang="en-US" dirty="0"/>
              <a:t>Draining wounds</a:t>
            </a:r>
          </a:p>
          <a:p>
            <a:pPr marL="285750" indent="-285750">
              <a:buFont typeface="Arial" panose="020B0604020202020204" pitchFamily="34" charset="0"/>
              <a:buChar char="•"/>
            </a:pPr>
            <a:r>
              <a:rPr lang="en-US" dirty="0"/>
              <a:t>Scabies, Lice, Bed bugs</a:t>
            </a:r>
          </a:p>
        </p:txBody>
      </p:sp>
      <p:pic>
        <p:nvPicPr>
          <p:cNvPr id="3" name="Picture 2"/>
          <p:cNvPicPr>
            <a:picLocks noChangeAspect="1"/>
          </p:cNvPicPr>
          <p:nvPr/>
        </p:nvPicPr>
        <p:blipFill>
          <a:blip r:embed="rId2"/>
          <a:stretch>
            <a:fillRect/>
          </a:stretch>
        </p:blipFill>
        <p:spPr>
          <a:xfrm>
            <a:off x="3136900" y="0"/>
            <a:ext cx="8692175" cy="6766427"/>
          </a:xfrm>
          <a:prstGeom prst="rect">
            <a:avLst/>
          </a:prstGeom>
        </p:spPr>
      </p:pic>
    </p:spTree>
    <p:extLst>
      <p:ext uri="{BB962C8B-B14F-4D97-AF65-F5344CB8AC3E}">
        <p14:creationId xmlns:p14="http://schemas.microsoft.com/office/powerpoint/2010/main" val="93311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2006600"/>
            <a:ext cx="2895600" cy="2308324"/>
          </a:xfrm>
          <a:prstGeom prst="rect">
            <a:avLst/>
          </a:prstGeom>
          <a:noFill/>
        </p:spPr>
        <p:txBody>
          <a:bodyPr wrap="square" rtlCol="0">
            <a:spAutoFit/>
          </a:bodyPr>
          <a:lstStyle/>
          <a:p>
            <a:pPr algn="ctr"/>
            <a:r>
              <a:rPr lang="en-US" dirty="0"/>
              <a:t>Examples of Droplet isolation appropriate patients:</a:t>
            </a:r>
          </a:p>
          <a:p>
            <a:pPr algn="ctr"/>
            <a:endParaRPr lang="en-US" dirty="0"/>
          </a:p>
          <a:p>
            <a:pPr marL="285750" indent="-285750">
              <a:buFont typeface="Arial" panose="020B0604020202020204" pitchFamily="34" charset="0"/>
              <a:buChar char="•"/>
            </a:pPr>
            <a:r>
              <a:rPr lang="en-US" dirty="0"/>
              <a:t>Seasonal Flu	</a:t>
            </a:r>
          </a:p>
          <a:p>
            <a:pPr marL="285750" indent="-285750">
              <a:buFont typeface="Arial" panose="020B0604020202020204" pitchFamily="34" charset="0"/>
              <a:buChar char="•"/>
            </a:pPr>
            <a:r>
              <a:rPr lang="en-US" dirty="0"/>
              <a:t>Bacterial Meningitis</a:t>
            </a:r>
          </a:p>
          <a:p>
            <a:pPr marL="285750" indent="-285750">
              <a:buFont typeface="Arial" panose="020B0604020202020204" pitchFamily="34" charset="0"/>
              <a:buChar char="•"/>
            </a:pPr>
            <a:r>
              <a:rPr lang="en-US" dirty="0"/>
              <a:t>Strep Throat</a:t>
            </a:r>
          </a:p>
          <a:p>
            <a:pPr marL="285750" indent="-285750">
              <a:buFont typeface="Arial" panose="020B0604020202020204" pitchFamily="34" charset="0"/>
              <a:buChar char="•"/>
            </a:pPr>
            <a:r>
              <a:rPr lang="en-US" dirty="0"/>
              <a:t>Pertussis/RSV</a:t>
            </a:r>
          </a:p>
        </p:txBody>
      </p:sp>
      <p:pic>
        <p:nvPicPr>
          <p:cNvPr id="3" name="Picture 2"/>
          <p:cNvPicPr>
            <a:picLocks noChangeAspect="1"/>
          </p:cNvPicPr>
          <p:nvPr/>
        </p:nvPicPr>
        <p:blipFill>
          <a:blip r:embed="rId2"/>
          <a:stretch>
            <a:fillRect/>
          </a:stretch>
        </p:blipFill>
        <p:spPr>
          <a:xfrm>
            <a:off x="3238501" y="0"/>
            <a:ext cx="8953500" cy="6735232"/>
          </a:xfrm>
          <a:prstGeom prst="rect">
            <a:avLst/>
          </a:prstGeom>
        </p:spPr>
      </p:pic>
    </p:spTree>
    <p:extLst>
      <p:ext uri="{BB962C8B-B14F-4D97-AF65-F5344CB8AC3E}">
        <p14:creationId xmlns:p14="http://schemas.microsoft.com/office/powerpoint/2010/main" val="905154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324100"/>
            <a:ext cx="3435824" cy="2308324"/>
          </a:xfrm>
          <a:prstGeom prst="rect">
            <a:avLst/>
          </a:prstGeom>
          <a:noFill/>
        </p:spPr>
        <p:txBody>
          <a:bodyPr wrap="square" rtlCol="0">
            <a:spAutoFit/>
          </a:bodyPr>
          <a:lstStyle/>
          <a:p>
            <a:pPr algn="ctr"/>
            <a:r>
              <a:rPr lang="en-US" dirty="0"/>
              <a:t>Examples of Airborne/Respiratory precaution appropriate patients:</a:t>
            </a:r>
          </a:p>
          <a:p>
            <a:pPr algn="ctr"/>
            <a:endParaRPr lang="en-US" dirty="0"/>
          </a:p>
          <a:p>
            <a:pPr marL="285750" indent="-285750">
              <a:buFont typeface="Arial" panose="020B0604020202020204" pitchFamily="34" charset="0"/>
              <a:buChar char="•"/>
            </a:pPr>
            <a:r>
              <a:rPr lang="en-US" dirty="0"/>
              <a:t>Tuberculosis (TB)	</a:t>
            </a:r>
          </a:p>
          <a:p>
            <a:pPr marL="285750" indent="-285750">
              <a:buFont typeface="Arial" panose="020B0604020202020204" pitchFamily="34" charset="0"/>
              <a:buChar char="•"/>
            </a:pPr>
            <a:r>
              <a:rPr lang="en-US" dirty="0"/>
              <a:t>Shingles/Chicken Pox (</a:t>
            </a:r>
            <a:r>
              <a:rPr lang="en-US" dirty="0" err="1"/>
              <a:t>dessiminated</a:t>
            </a:r>
            <a:r>
              <a:rPr lang="en-US" dirty="0"/>
              <a:t>)</a:t>
            </a:r>
          </a:p>
          <a:p>
            <a:pPr marL="285750" indent="-285750">
              <a:buFont typeface="Arial" panose="020B0604020202020204" pitchFamily="34" charset="0"/>
              <a:buChar char="•"/>
            </a:pPr>
            <a:r>
              <a:rPr lang="en-US" dirty="0"/>
              <a:t>Measles</a:t>
            </a:r>
          </a:p>
          <a:p>
            <a:pPr marL="285750" indent="-285750">
              <a:buFont typeface="Arial" panose="020B0604020202020204" pitchFamily="34" charset="0"/>
              <a:buChar char="•"/>
            </a:pPr>
            <a:r>
              <a:rPr lang="en-US" dirty="0"/>
              <a:t>Avian Flu</a:t>
            </a:r>
          </a:p>
        </p:txBody>
      </p:sp>
      <p:pic>
        <p:nvPicPr>
          <p:cNvPr id="3" name="Picture 2"/>
          <p:cNvPicPr>
            <a:picLocks noChangeAspect="1"/>
          </p:cNvPicPr>
          <p:nvPr/>
        </p:nvPicPr>
        <p:blipFill>
          <a:blip r:embed="rId2"/>
          <a:stretch>
            <a:fillRect/>
          </a:stretch>
        </p:blipFill>
        <p:spPr>
          <a:xfrm>
            <a:off x="3588224" y="187336"/>
            <a:ext cx="8489475" cy="6527853"/>
          </a:xfrm>
          <a:prstGeom prst="rect">
            <a:avLst/>
          </a:prstGeom>
        </p:spPr>
      </p:pic>
    </p:spTree>
    <p:extLst>
      <p:ext uri="{BB962C8B-B14F-4D97-AF65-F5344CB8AC3E}">
        <p14:creationId xmlns:p14="http://schemas.microsoft.com/office/powerpoint/2010/main" val="354275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1155547" y="1224466"/>
            <a:ext cx="5725584" cy="4403362"/>
          </a:xfrm>
          <a:prstGeom prst="rect">
            <a:avLst/>
          </a:prstGeom>
        </p:spPr>
      </p:pic>
      <p:sp>
        <p:nvSpPr>
          <p:cNvPr id="2" name="TextBox 1"/>
          <p:cNvSpPr txBox="1"/>
          <p:nvPr/>
        </p:nvSpPr>
        <p:spPr>
          <a:xfrm>
            <a:off x="8128937" y="2580828"/>
            <a:ext cx="2916406" cy="363369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Examples of Special Enteric precaution appropriate patients:</a:t>
            </a:r>
          </a:p>
          <a:p>
            <a:pPr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Clostridium dificile (C.diff)	</a:t>
            </a:r>
          </a:p>
          <a:p>
            <a:pPr marL="285750" indent="-228600">
              <a:lnSpc>
                <a:spcPct val="90000"/>
              </a:lnSpc>
              <a:spcAft>
                <a:spcPts val="600"/>
              </a:spcAft>
              <a:buFont typeface="Arial" panose="020B0604020202020204" pitchFamily="34" charset="0"/>
              <a:buChar char="•"/>
            </a:pPr>
            <a:r>
              <a:rPr lang="en-US" sz="2000"/>
              <a:t>Norovirus</a:t>
            </a:r>
          </a:p>
          <a:p>
            <a:pPr marL="285750" indent="-228600">
              <a:lnSpc>
                <a:spcPct val="90000"/>
              </a:lnSpc>
              <a:spcAft>
                <a:spcPts val="600"/>
              </a:spcAft>
              <a:buFont typeface="Arial" panose="020B0604020202020204" pitchFamily="34" charset="0"/>
              <a:buChar char="•"/>
            </a:pPr>
            <a:r>
              <a:rPr lang="en-US" sz="2000"/>
              <a:t>Acute Diarrhea</a:t>
            </a:r>
          </a:p>
        </p:txBody>
      </p:sp>
    </p:spTree>
    <p:extLst>
      <p:ext uri="{BB962C8B-B14F-4D97-AF65-F5344CB8AC3E}">
        <p14:creationId xmlns:p14="http://schemas.microsoft.com/office/powerpoint/2010/main" val="187950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4616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a:solidFill>
                  <a:srgbClr val="FFFFFF"/>
                </a:solidFill>
              </a:rPr>
              <a:t>What do we do?</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141"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029319" y="917725"/>
            <a:ext cx="3424739" cy="4852362"/>
          </a:xfrm>
        </p:spPr>
        <p:txBody>
          <a:bodyPr vert="horz" lIns="91440" tIns="45720" rIns="91440" bIns="45720" rtlCol="0" anchor="ctr">
            <a:normAutofit/>
          </a:bodyPr>
          <a:lstStyle/>
          <a:p>
            <a:r>
              <a:rPr lang="en-US" sz="1400">
                <a:solidFill>
                  <a:srgbClr val="FFFFFF"/>
                </a:solidFill>
              </a:rPr>
              <a:t>Monitor Hand Hygiene compliance</a:t>
            </a:r>
          </a:p>
          <a:p>
            <a:r>
              <a:rPr lang="en-US" sz="1400">
                <a:solidFill>
                  <a:srgbClr val="FFFFFF"/>
                </a:solidFill>
              </a:rPr>
              <a:t>Monitor equipment cleaning</a:t>
            </a:r>
          </a:p>
          <a:p>
            <a:r>
              <a:rPr lang="en-US" sz="1400">
                <a:solidFill>
                  <a:srgbClr val="FFFFFF"/>
                </a:solidFill>
              </a:rPr>
              <a:t>Provide education to staff and visitors: Orientation, in service, newsletter, display case, blog, social media, classes</a:t>
            </a:r>
          </a:p>
          <a:p>
            <a:r>
              <a:rPr lang="en-US" sz="1400">
                <a:solidFill>
                  <a:srgbClr val="FFFFFF"/>
                </a:solidFill>
              </a:rPr>
              <a:t>Provide a resource for staff</a:t>
            </a:r>
          </a:p>
          <a:p>
            <a:r>
              <a:rPr lang="en-US" sz="1400">
                <a:solidFill>
                  <a:srgbClr val="FFFFFF"/>
                </a:solidFill>
              </a:rPr>
              <a:t>ID Surveillance: CLABSI, CAUTI, SSI, VAP, MDRO</a:t>
            </a:r>
          </a:p>
          <a:p>
            <a:r>
              <a:rPr lang="en-US" sz="1400">
                <a:solidFill>
                  <a:srgbClr val="FFFFFF"/>
                </a:solidFill>
              </a:rPr>
              <a:t>Collect and report data to the local health departments, TxDHS and Nat’l Healthcare Safety Network (NHSN)</a:t>
            </a:r>
          </a:p>
          <a:p>
            <a:r>
              <a:rPr lang="en-US" sz="1400">
                <a:solidFill>
                  <a:srgbClr val="FFFFFF"/>
                </a:solidFill>
              </a:rPr>
              <a:t>Work with engineering on ICRA’s, temperature/humidity monitoring, airflow</a:t>
            </a:r>
          </a:p>
          <a:p>
            <a:r>
              <a:rPr lang="en-US" sz="1400">
                <a:solidFill>
                  <a:srgbClr val="FFFFFF"/>
                </a:solidFill>
              </a:rPr>
              <a:t>Provide education to outpatients/community</a:t>
            </a:r>
          </a:p>
          <a:p>
            <a:endParaRPr lang="en-US" sz="1400">
              <a:solidFill>
                <a:srgbClr val="FFFFFF"/>
              </a:solidFill>
            </a:endParaRPr>
          </a:p>
          <a:p>
            <a:pPr marL="0"/>
            <a:endParaRPr lang="en-US" sz="1400">
              <a:solidFill>
                <a:srgbClr val="FFFFFF"/>
              </a:solidFill>
            </a:endParaRPr>
          </a:p>
        </p:txBody>
      </p:sp>
    </p:spTree>
    <p:extLst>
      <p:ext uri="{BB962C8B-B14F-4D97-AF65-F5344CB8AC3E}">
        <p14:creationId xmlns:p14="http://schemas.microsoft.com/office/powerpoint/2010/main" val="355958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F507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b="1">
                <a:solidFill>
                  <a:srgbClr val="FFFFFF"/>
                </a:solidFill>
              </a:rPr>
              <a:t>What things should you do to keep yourself, your patients and your co-workers safe?</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2692" b="-3"/>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a:solidFill>
                  <a:srgbClr val="FFFFFF"/>
                </a:solidFill>
              </a:rPr>
              <a:t>Wash…Your…Hands</a:t>
            </a:r>
          </a:p>
          <a:p>
            <a:r>
              <a:rPr lang="en-US" sz="2000">
                <a:solidFill>
                  <a:srgbClr val="FFFFFF"/>
                </a:solidFill>
              </a:rPr>
              <a:t>Clean your equipment</a:t>
            </a:r>
          </a:p>
          <a:p>
            <a:r>
              <a:rPr lang="en-US" sz="2000">
                <a:solidFill>
                  <a:srgbClr val="FFFFFF"/>
                </a:solidFill>
              </a:rPr>
              <a:t>Ask colleagues to wash their hands</a:t>
            </a:r>
          </a:p>
          <a:p>
            <a:r>
              <a:rPr lang="en-US" sz="2000">
                <a:solidFill>
                  <a:srgbClr val="FFFFFF"/>
                </a:solidFill>
              </a:rPr>
              <a:t>Educate patients/patient families about hand washing and isolation precautions</a:t>
            </a:r>
          </a:p>
          <a:p>
            <a:r>
              <a:rPr lang="en-US" sz="2000">
                <a:solidFill>
                  <a:srgbClr val="FFFFFF"/>
                </a:solidFill>
              </a:rPr>
              <a:t>Get vaccinated annually!</a:t>
            </a:r>
          </a:p>
          <a:p>
            <a:r>
              <a:rPr lang="en-US" sz="2000">
                <a:solidFill>
                  <a:srgbClr val="FFFFFF"/>
                </a:solidFill>
              </a:rPr>
              <a:t>Wash…Your…Hands</a:t>
            </a:r>
          </a:p>
        </p:txBody>
      </p:sp>
    </p:spTree>
    <p:extLst>
      <p:ext uri="{BB962C8B-B14F-4D97-AF65-F5344CB8AC3E}">
        <p14:creationId xmlns:p14="http://schemas.microsoft.com/office/powerpoint/2010/main" val="259078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85216"/>
            <a:ext cx="10515600" cy="1325563"/>
          </a:xfrm>
        </p:spPr>
        <p:txBody>
          <a:bodyPr vert="horz" lIns="91440" tIns="45720" rIns="91440" bIns="45720" rtlCol="0" anchor="ctr">
            <a:normAutofit/>
          </a:bodyPr>
          <a:lstStyle/>
          <a:p>
            <a:pPr algn="ctr"/>
            <a:r>
              <a:rPr lang="en-US" dirty="0">
                <a:solidFill>
                  <a:schemeClr val="bg1"/>
                </a:solidFill>
              </a:rPr>
              <a:t>Hand Hygiene</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98" r="3560" b="-3"/>
          <a:stretch/>
        </p:blipFill>
        <p:spPr>
          <a:xfrm>
            <a:off x="841248" y="2516777"/>
            <a:ext cx="6236208" cy="3660185"/>
          </a:xfrm>
          <a:prstGeom prst="rect">
            <a:avLst/>
          </a:prstGeom>
        </p:spPr>
      </p:pic>
      <p:sp>
        <p:nvSpPr>
          <p:cNvPr id="3" name="Content Placeholder 2"/>
          <p:cNvSpPr>
            <a:spLocks noGrp="1"/>
          </p:cNvSpPr>
          <p:nvPr>
            <p:ph sz="half" idx="1"/>
          </p:nvPr>
        </p:nvSpPr>
        <p:spPr>
          <a:xfrm>
            <a:off x="7546848" y="2516777"/>
            <a:ext cx="3803904" cy="3660185"/>
          </a:xfrm>
        </p:spPr>
        <p:txBody>
          <a:bodyPr vert="horz" lIns="91440" tIns="45720" rIns="91440" bIns="45720" rtlCol="0" anchor="ctr">
            <a:normAutofit/>
          </a:bodyPr>
          <a:lstStyle/>
          <a:p>
            <a:r>
              <a:rPr lang="en-US" sz="1700"/>
              <a:t>Your hands are NASTY! Think of everything you touch in a single day!</a:t>
            </a:r>
          </a:p>
          <a:p>
            <a:r>
              <a:rPr lang="en-US" sz="1700"/>
              <a:t>Some things we can see: Blood, feces, other matter.</a:t>
            </a:r>
          </a:p>
          <a:p>
            <a:r>
              <a:rPr lang="en-US" sz="1700"/>
              <a:t>Some things we can’t see: bacteria, viruses, spores.</a:t>
            </a:r>
          </a:p>
          <a:p>
            <a:r>
              <a:rPr lang="en-US" sz="1700"/>
              <a:t>Hand washing is your first line of defense for your safety AND your patient’s.</a:t>
            </a:r>
          </a:p>
          <a:p>
            <a:r>
              <a:rPr lang="en-US" sz="1700"/>
              <a:t>Remember: If it’s wet, slimy and not yours, don’t touch it.</a:t>
            </a:r>
          </a:p>
        </p:txBody>
      </p:sp>
    </p:spTree>
    <p:extLst>
      <p:ext uri="{BB962C8B-B14F-4D97-AF65-F5344CB8AC3E}">
        <p14:creationId xmlns:p14="http://schemas.microsoft.com/office/powerpoint/2010/main" val="321501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r>
              <a:rPr lang="en-US" sz="4100" b="1"/>
              <a:t>When Should You Wash Your Hands</a:t>
            </a:r>
          </a:p>
        </p:txBody>
      </p:sp>
      <p:sp>
        <p:nvSpPr>
          <p:cNvPr id="6" name="Content Placeholder 5"/>
          <p:cNvSpPr>
            <a:spLocks noGrp="1"/>
          </p:cNvSpPr>
          <p:nvPr>
            <p:ph sz="half" idx="2"/>
          </p:nvPr>
        </p:nvSpPr>
        <p:spPr>
          <a:xfrm>
            <a:off x="4965431" y="2438400"/>
            <a:ext cx="6586489" cy="3785419"/>
          </a:xfrm>
        </p:spPr>
        <p:txBody>
          <a:bodyPr vert="horz" lIns="91440" tIns="45720" rIns="91440" bIns="45720" rtlCol="0">
            <a:normAutofit/>
          </a:bodyPr>
          <a:lstStyle/>
          <a:p>
            <a:r>
              <a:rPr lang="en-US" sz="1700"/>
              <a:t>Before and after glove use</a:t>
            </a:r>
          </a:p>
          <a:p>
            <a:r>
              <a:rPr lang="en-US" sz="1700"/>
              <a:t>When hands appear soiled</a:t>
            </a:r>
          </a:p>
          <a:p>
            <a:r>
              <a:rPr lang="en-US" sz="1700"/>
              <a:t>After blowing the nose, sneezing, or coughing</a:t>
            </a:r>
          </a:p>
          <a:p>
            <a:r>
              <a:rPr lang="en-US" sz="1700"/>
              <a:t>After using the restroom.</a:t>
            </a:r>
          </a:p>
          <a:p>
            <a:pPr lvl="0"/>
            <a:r>
              <a:rPr lang="en-US" sz="1700"/>
              <a:t>Before and After touching eyes, nose, or mouth </a:t>
            </a:r>
          </a:p>
          <a:p>
            <a:r>
              <a:rPr lang="en-US" sz="1700"/>
              <a:t>Before preparing medications</a:t>
            </a:r>
          </a:p>
          <a:p>
            <a:r>
              <a:rPr lang="en-US" sz="1700"/>
              <a:t>Before preparing, serving, or handling food</a:t>
            </a:r>
          </a:p>
          <a:p>
            <a:r>
              <a:rPr lang="en-US" sz="1700"/>
              <a:t>Before eating lunch or snacks</a:t>
            </a:r>
          </a:p>
          <a:p>
            <a:r>
              <a:rPr lang="en-US" sz="1700"/>
              <a:t>Frequently when sick or after contact with others who are sick</a:t>
            </a:r>
          </a:p>
          <a:p>
            <a:r>
              <a:rPr lang="en-US" sz="1700"/>
              <a:t>Before and after touching a cut or wound</a:t>
            </a:r>
          </a:p>
        </p:txBody>
      </p:sp>
      <p:pic>
        <p:nvPicPr>
          <p:cNvPr id="9" name="Content Placeholder 8"/>
          <p:cNvPicPr>
            <a:picLocks noGrp="1"/>
          </p:cNvPicPr>
          <p:nvPr>
            <p:ph sz="half" idx="1"/>
          </p:nvPr>
        </p:nvPicPr>
        <p:blipFill rotWithShape="1">
          <a:blip r:embed="rId3">
            <a:extLst>
              <a:ext uri="{28A0092B-C50C-407E-A947-70E740481C1C}">
                <a14:useLocalDpi xmlns:a14="http://schemas.microsoft.com/office/drawing/2010/main" val="0"/>
              </a:ext>
            </a:extLst>
          </a:blip>
          <a:srcRect l="9764" r="16364"/>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87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06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43959" y="637763"/>
            <a:ext cx="5601391" cy="1627274"/>
          </a:xfrm>
        </p:spPr>
        <p:txBody>
          <a:bodyPr anchor="t">
            <a:normAutofit/>
          </a:bodyPr>
          <a:lstStyle/>
          <a:p>
            <a:r>
              <a:rPr lang="en-US" sz="4800"/>
              <a:t>Hand Washing</a:t>
            </a:r>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960" y="2380184"/>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363" y="637762"/>
            <a:ext cx="2632579" cy="5576770"/>
          </a:xfrm>
          <a:prstGeom prst="rect">
            <a:avLst/>
          </a:prstGeom>
        </p:spPr>
      </p:pic>
      <p:sp>
        <p:nvSpPr>
          <p:cNvPr id="3" name="Content Placeholder 2"/>
          <p:cNvSpPr>
            <a:spLocks noGrp="1"/>
          </p:cNvSpPr>
          <p:nvPr>
            <p:ph idx="1"/>
          </p:nvPr>
        </p:nvSpPr>
        <p:spPr>
          <a:xfrm>
            <a:off x="5223295" y="2581067"/>
            <a:ext cx="6598591" cy="3633456"/>
          </a:xfrm>
        </p:spPr>
        <p:txBody>
          <a:bodyPr>
            <a:normAutofit/>
          </a:bodyPr>
          <a:lstStyle/>
          <a:p>
            <a:pPr marL="0" indent="0">
              <a:buNone/>
            </a:pPr>
            <a:r>
              <a:rPr lang="en-US" sz="2400" dirty="0"/>
              <a:t> Components of proper hand washing include:</a:t>
            </a:r>
          </a:p>
          <a:p>
            <a:pPr marL="0" indent="0">
              <a:buNone/>
            </a:pPr>
            <a:r>
              <a:rPr lang="en-US" sz="2400" dirty="0"/>
              <a:t>	- Soap</a:t>
            </a:r>
          </a:p>
          <a:p>
            <a:pPr marL="0" indent="0">
              <a:buNone/>
            </a:pPr>
            <a:r>
              <a:rPr lang="en-US" sz="2400" dirty="0"/>
              <a:t>	- Clean water</a:t>
            </a:r>
          </a:p>
          <a:p>
            <a:pPr marL="0" indent="0">
              <a:buNone/>
            </a:pPr>
            <a:r>
              <a:rPr lang="en-US" sz="2400" dirty="0"/>
              <a:t>	- Hand gel/sanitizer</a:t>
            </a:r>
          </a:p>
          <a:p>
            <a:pPr marL="0" indent="0">
              <a:buNone/>
            </a:pPr>
            <a:r>
              <a:rPr lang="en-US" sz="2400" dirty="0"/>
              <a:t>	- Friction  (F-R-O-G: Friction rubs out germs</a:t>
            </a:r>
            <a:r>
              <a:rPr lang="en-US" sz="2000" dirty="0"/>
              <a:t>)</a:t>
            </a:r>
          </a:p>
        </p:txBody>
      </p:sp>
    </p:spTree>
    <p:extLst>
      <p:ext uri="{BB962C8B-B14F-4D97-AF65-F5344CB8AC3E}">
        <p14:creationId xmlns:p14="http://schemas.microsoft.com/office/powerpoint/2010/main" val="427380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lowchart: Document 1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F6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Frequently Missed Areas</a:t>
            </a:r>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2889" y="640080"/>
            <a:ext cx="6357625" cy="5578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953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1118"/>
            <a:ext cx="10515600" cy="1325563"/>
          </a:xfrm>
        </p:spPr>
        <p:txBody>
          <a:bodyPr>
            <a:normAutofit/>
          </a:bodyPr>
          <a:lstStyle/>
          <a:p>
            <a:pPr algn="ctr"/>
            <a:r>
              <a:rPr lang="en-US" sz="4800" b="1">
                <a:solidFill>
                  <a:srgbClr val="0070C0"/>
                </a:solidFill>
              </a:rPr>
              <a:t>Ways to prevent spreading infection</a:t>
            </a:r>
            <a:endParaRPr lang="en-US" sz="4800" b="1" dirty="0">
              <a:solidFill>
                <a:srgbClr val="0070C0"/>
              </a:solidFill>
            </a:endParaRPr>
          </a:p>
        </p:txBody>
      </p:sp>
      <p:graphicFrame>
        <p:nvGraphicFramePr>
          <p:cNvPr id="6" name="Content Placeholder 2">
            <a:extLst>
              <a:ext uri="{FF2B5EF4-FFF2-40B4-BE49-F238E27FC236}">
                <a16:creationId xmlns:a16="http://schemas.microsoft.com/office/drawing/2014/main" id="{B8206B46-87EB-4E43-8BE4-29D6688E8062}"/>
              </a:ext>
            </a:extLst>
          </p:cNvPr>
          <p:cNvGraphicFramePr>
            <a:graphicFrameLocks noGrp="1"/>
          </p:cNvGraphicFramePr>
          <p:nvPr>
            <p:ph idx="1"/>
            <p:extLst>
              <p:ext uri="{D42A27DB-BD31-4B8C-83A1-F6EECF244321}">
                <p14:modId xmlns:p14="http://schemas.microsoft.com/office/powerpoint/2010/main" val="1789938560"/>
              </p:ext>
            </p:extLst>
          </p:nvPr>
        </p:nvGraphicFramePr>
        <p:xfrm>
          <a:off x="838200" y="1606154"/>
          <a:ext cx="10515600" cy="4985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112317"/>
            <a:ext cx="1806146" cy="1493836"/>
          </a:xfrm>
          <a:prstGeom prst="rect">
            <a:avLst/>
          </a:prstGeom>
        </p:spPr>
      </p:pic>
    </p:spTree>
    <p:extLst>
      <p:ext uri="{BB962C8B-B14F-4D97-AF65-F5344CB8AC3E}">
        <p14:creationId xmlns:p14="http://schemas.microsoft.com/office/powerpoint/2010/main" val="900094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CB9B4053-CCF2-4625-A645-B8239E4D451F}"/>
              </a:ext>
            </a:extLst>
          </p:cNvPr>
          <p:cNvGraphicFramePr>
            <a:graphicFrameLocks noGrp="1"/>
          </p:cNvGraphicFramePr>
          <p:nvPr>
            <p:ph idx="1"/>
          </p:nvPr>
        </p:nvGraphicFramePr>
        <p:xfrm>
          <a:off x="1879600" y="685800"/>
          <a:ext cx="10198100" cy="547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82600"/>
            <a:ext cx="2044700" cy="5041900"/>
          </a:xfrm>
          <a:prstGeom prst="rect">
            <a:avLst/>
          </a:prstGeom>
        </p:spPr>
      </p:pic>
    </p:spTree>
    <p:extLst>
      <p:ext uri="{BB962C8B-B14F-4D97-AF65-F5344CB8AC3E}">
        <p14:creationId xmlns:p14="http://schemas.microsoft.com/office/powerpoint/2010/main" val="226590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354105" y="2767106"/>
            <a:ext cx="3186764" cy="3071906"/>
          </a:xfrm>
        </p:spPr>
        <p:txBody>
          <a:bodyPr vert="horz" lIns="91440" tIns="45720" rIns="91440" bIns="45720" rtlCol="0" anchor="t">
            <a:normAutofit/>
          </a:bodyPr>
          <a:lstStyle/>
          <a:p>
            <a:r>
              <a:rPr lang="en-US" sz="3100" b="1" kern="1200">
                <a:solidFill>
                  <a:srgbClr val="FFFFFF"/>
                </a:solidFill>
                <a:latin typeface="+mj-lt"/>
                <a:ea typeface="+mj-ea"/>
                <a:cs typeface="+mj-cs"/>
              </a:rPr>
              <a:t>The primary goal of infection prevention/control is to prevent the transmission of infectious diseases  </a:t>
            </a:r>
          </a:p>
        </p:txBody>
      </p:sp>
      <p:pic>
        <p:nvPicPr>
          <p:cNvPr id="20" name="Content Placeholder 19"/>
          <p:cNvPicPr>
            <a:picLocks noGrp="1" noChangeAspect="1"/>
          </p:cNvPicPr>
          <p:nvPr>
            <p:ph idx="1"/>
          </p:nvPr>
        </p:nvPicPr>
        <p:blipFill rotWithShape="1">
          <a:blip r:embed="rId3"/>
          <a:srcRect l="4721" r="5895" b="1"/>
          <a:stretch/>
        </p:blipFill>
        <p:spPr>
          <a:xfrm>
            <a:off x="4502428" y="1003843"/>
            <a:ext cx="7225748" cy="4850314"/>
          </a:xfrm>
          <a:prstGeom prst="rect">
            <a:avLst/>
          </a:prstGeom>
        </p:spPr>
      </p:pic>
    </p:spTree>
    <p:extLst>
      <p:ext uri="{BB962C8B-B14F-4D97-AF65-F5344CB8AC3E}">
        <p14:creationId xmlns:p14="http://schemas.microsoft.com/office/powerpoint/2010/main" val="151980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960983" y="498143"/>
            <a:ext cx="10269613" cy="1278902"/>
          </a:xfrm>
        </p:spPr>
        <p:txBody>
          <a:bodyPr>
            <a:normAutofit/>
          </a:bodyPr>
          <a:lstStyle/>
          <a:p>
            <a:r>
              <a:rPr lang="en-US" b="1">
                <a:solidFill>
                  <a:schemeClr val="bg1"/>
                </a:solidFill>
              </a:rPr>
              <a:t>Infectious Disease Examples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984" y="3065679"/>
            <a:ext cx="3106345" cy="2451100"/>
          </a:xfrm>
          <a:prstGeom prst="rect">
            <a:avLst/>
          </a:prstGeom>
          <a:effectLst/>
        </p:spPr>
      </p:pic>
      <p:sp>
        <p:nvSpPr>
          <p:cNvPr id="3" name="Content Placeholder 2"/>
          <p:cNvSpPr>
            <a:spLocks noGrp="1"/>
          </p:cNvSpPr>
          <p:nvPr>
            <p:ph idx="1"/>
          </p:nvPr>
        </p:nvSpPr>
        <p:spPr>
          <a:xfrm>
            <a:off x="4389062" y="2944460"/>
            <a:ext cx="6841534" cy="2866318"/>
          </a:xfrm>
        </p:spPr>
        <p:txBody>
          <a:bodyPr>
            <a:normAutofit/>
          </a:bodyPr>
          <a:lstStyle/>
          <a:p>
            <a:r>
              <a:rPr lang="en-US" sz="1100"/>
              <a:t>Common Cold</a:t>
            </a:r>
          </a:p>
          <a:p>
            <a:r>
              <a:rPr lang="en-US" sz="1100"/>
              <a:t>Influenza</a:t>
            </a:r>
          </a:p>
          <a:p>
            <a:r>
              <a:rPr lang="en-US" sz="1100"/>
              <a:t>Severe Acute Respiratory Syndrome (SARS)</a:t>
            </a:r>
          </a:p>
          <a:p>
            <a:r>
              <a:rPr lang="en-US" sz="1100"/>
              <a:t>Meningitis</a:t>
            </a:r>
          </a:p>
          <a:p>
            <a:r>
              <a:rPr lang="en-US" sz="1100"/>
              <a:t>Chickenpox</a:t>
            </a:r>
          </a:p>
          <a:p>
            <a:r>
              <a:rPr lang="en-US" sz="1100"/>
              <a:t>C-difficille (C-diff)</a:t>
            </a:r>
          </a:p>
          <a:p>
            <a:r>
              <a:rPr lang="en-US" sz="1100"/>
              <a:t>Tuberculosis (TB)</a:t>
            </a:r>
          </a:p>
          <a:p>
            <a:r>
              <a:rPr lang="en-US" sz="1100"/>
              <a:t>Hepatitis A, B, and C</a:t>
            </a:r>
          </a:p>
          <a:p>
            <a:r>
              <a:rPr lang="en-US" sz="1100"/>
              <a:t>Staph/Methicillin-resistant </a:t>
            </a:r>
            <a:r>
              <a:rPr lang="en-US" sz="1100" i="1"/>
              <a:t>Staphylococcus aureus </a:t>
            </a:r>
            <a:r>
              <a:rPr lang="en-US" sz="1100"/>
              <a:t>(MRSA)</a:t>
            </a:r>
          </a:p>
          <a:p>
            <a:r>
              <a:rPr lang="en-US" sz="1100"/>
              <a:t>Vancomycin Resistant Enterococcus (VRE)</a:t>
            </a:r>
          </a:p>
          <a:p>
            <a:pPr marL="0" indent="0">
              <a:buNone/>
            </a:pPr>
            <a:endParaRPr lang="en-US" sz="1100"/>
          </a:p>
        </p:txBody>
      </p:sp>
    </p:spTree>
    <p:extLst>
      <p:ext uri="{BB962C8B-B14F-4D97-AF65-F5344CB8AC3E}">
        <p14:creationId xmlns:p14="http://schemas.microsoft.com/office/powerpoint/2010/main" val="271934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48596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US" b="1">
                <a:solidFill>
                  <a:srgbClr val="FFFFFF"/>
                </a:solidFill>
              </a:rPr>
              <a:t>How Are Infectious Diseases Spread?</a:t>
            </a: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4CEEC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6031967" cy="3283260"/>
          </a:xfrm>
        </p:spPr>
        <p:txBody>
          <a:bodyPr anchor="ctr">
            <a:normAutofit/>
          </a:bodyPr>
          <a:lstStyle/>
          <a:p>
            <a:pPr marL="0" indent="0">
              <a:buNone/>
            </a:pPr>
            <a:r>
              <a:rPr lang="en-US" sz="1900"/>
              <a:t>Understanding how infectious diseases are spread is important to minimizing the risk of infection and preventing disease transmission.</a:t>
            </a:r>
          </a:p>
          <a:p>
            <a:pPr marL="0" indent="0">
              <a:buNone/>
            </a:pPr>
            <a:endParaRPr lang="en-US" sz="1900"/>
          </a:p>
          <a:p>
            <a:pPr marL="0" indent="0">
              <a:buNone/>
            </a:pPr>
            <a:r>
              <a:rPr lang="en-US" sz="1900"/>
              <a:t>Three ways in which infectious diseases can be transmitted:</a:t>
            </a:r>
          </a:p>
          <a:p>
            <a:pPr>
              <a:buFont typeface="Wingdings" panose="05000000000000000000" pitchFamily="2" charset="2"/>
              <a:buChar char="Ø"/>
            </a:pPr>
            <a:r>
              <a:rPr lang="en-US" sz="1900"/>
              <a:t>Direct transmission</a:t>
            </a:r>
          </a:p>
          <a:p>
            <a:pPr>
              <a:buFont typeface="Wingdings" panose="05000000000000000000" pitchFamily="2" charset="2"/>
              <a:buChar char="Ø"/>
            </a:pPr>
            <a:r>
              <a:rPr lang="en-US" sz="1900"/>
              <a:t>Indirect transmission</a:t>
            </a:r>
          </a:p>
          <a:p>
            <a:pPr>
              <a:buFont typeface="Wingdings" panose="05000000000000000000" pitchFamily="2" charset="2"/>
              <a:buChar char="Ø"/>
            </a:pPr>
            <a:r>
              <a:rPr lang="en-US" sz="1900"/>
              <a:t>Airborne transmission</a:t>
            </a:r>
          </a:p>
          <a:p>
            <a:pPr marL="0" indent="0">
              <a:buNone/>
            </a:pPr>
            <a:r>
              <a:rPr lang="en-US" sz="1900"/>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364" r="12740" b="-4"/>
          <a:stretch/>
        </p:blipFill>
        <p:spPr>
          <a:xfrm>
            <a:off x="7277100" y="2480954"/>
            <a:ext cx="4455979" cy="3918123"/>
          </a:xfrm>
          <a:prstGeom prst="rect">
            <a:avLst/>
          </a:prstGeom>
        </p:spPr>
      </p:pic>
    </p:spTree>
    <p:extLst>
      <p:ext uri="{BB962C8B-B14F-4D97-AF65-F5344CB8AC3E}">
        <p14:creationId xmlns:p14="http://schemas.microsoft.com/office/powerpoint/2010/main" val="220720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US">
                <a:solidFill>
                  <a:srgbClr val="FFFFFF"/>
                </a:solidFill>
              </a:rPr>
              <a:t>Direct Transmission</a:t>
            </a:r>
          </a:p>
        </p:txBody>
      </p:sp>
      <p:sp>
        <p:nvSpPr>
          <p:cNvPr id="26"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10597729" cy="3283260"/>
          </a:xfrm>
        </p:spPr>
        <p:txBody>
          <a:bodyPr anchor="ctr">
            <a:normAutofit fontScale="92500" lnSpcReduction="10000"/>
          </a:bodyPr>
          <a:lstStyle/>
          <a:p>
            <a:pPr marL="0" indent="0">
              <a:buNone/>
            </a:pPr>
            <a:r>
              <a:rPr lang="en-US" sz="1400" dirty="0"/>
              <a:t>Direct transmission occurs when an infectious agent is transferred directly into the body such as through the eyes, nose, mouth, or through a break in the skin such as a cut on the finger.  Infectious agents are spread directly in the following ways:</a:t>
            </a:r>
          </a:p>
          <a:p>
            <a:r>
              <a:rPr lang="en-US" sz="1400" dirty="0"/>
              <a:t>Person-to-person</a:t>
            </a:r>
          </a:p>
          <a:p>
            <a:pPr marL="0" indent="0">
              <a:buNone/>
            </a:pPr>
            <a:r>
              <a:rPr lang="en-US" sz="1400" dirty="0"/>
              <a:t>	- through physical contact including touching, biting, hugging, or kissing</a:t>
            </a:r>
          </a:p>
          <a:p>
            <a:pPr marL="0" indent="0">
              <a:buNone/>
            </a:pPr>
            <a:r>
              <a:rPr lang="en-US" sz="1400" dirty="0"/>
              <a:t>	- Example:  MRSA, Hepatitis</a:t>
            </a:r>
          </a:p>
          <a:p>
            <a:r>
              <a:rPr lang="en-US" sz="1400" dirty="0"/>
              <a:t>Animal-to-person</a:t>
            </a:r>
          </a:p>
          <a:p>
            <a:pPr marL="0" indent="0">
              <a:buNone/>
            </a:pPr>
            <a:r>
              <a:rPr lang="en-US" sz="1400" dirty="0"/>
              <a:t>	- through physical contact, bites, and scratches</a:t>
            </a:r>
          </a:p>
          <a:p>
            <a:pPr marL="0" indent="0">
              <a:buNone/>
            </a:pPr>
            <a:r>
              <a:rPr lang="en-US" sz="1400" dirty="0"/>
              <a:t>	- Example:  Ringworm, Rabies</a:t>
            </a:r>
          </a:p>
          <a:p>
            <a:r>
              <a:rPr lang="en-US" sz="1400" dirty="0"/>
              <a:t>Infectious droplets</a:t>
            </a:r>
          </a:p>
          <a:p>
            <a:pPr marL="0" indent="0">
              <a:buNone/>
            </a:pPr>
            <a:r>
              <a:rPr lang="en-US" sz="1400" dirty="0"/>
              <a:t>	- during coughing, sneezing, talking, singing, and  spitting (spread is limited to  approximately three feet)</a:t>
            </a:r>
          </a:p>
          <a:p>
            <a:pPr marL="0" indent="0">
              <a:buNone/>
            </a:pPr>
            <a:r>
              <a:rPr lang="en-US" sz="1400" dirty="0"/>
              <a:t>	- Example:  Cold, Influenza</a:t>
            </a:r>
          </a:p>
          <a:p>
            <a:pPr marL="0" indent="0">
              <a:buNone/>
            </a:pPr>
            <a:r>
              <a:rPr lang="en-US" sz="1400" dirty="0"/>
              <a:t>		</a:t>
            </a:r>
          </a:p>
        </p:txBody>
      </p:sp>
    </p:spTree>
    <p:extLst>
      <p:ext uri="{BB962C8B-B14F-4D97-AF65-F5344CB8AC3E}">
        <p14:creationId xmlns:p14="http://schemas.microsoft.com/office/powerpoint/2010/main" val="268125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US" b="1">
                <a:solidFill>
                  <a:srgbClr val="FFFFFF"/>
                </a:solidFill>
              </a:rPr>
              <a:t>Indirect Transmission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10597729" cy="3283260"/>
          </a:xfrm>
        </p:spPr>
        <p:txBody>
          <a:bodyPr anchor="ctr">
            <a:normAutofit/>
          </a:bodyPr>
          <a:lstStyle/>
          <a:p>
            <a:pPr marL="0" indent="0">
              <a:buNone/>
            </a:pPr>
            <a:r>
              <a:rPr lang="en-US" sz="1900"/>
              <a:t>Infectious diseases are spread indirectly through vehicles and vectors.</a:t>
            </a:r>
          </a:p>
          <a:p>
            <a:pPr>
              <a:buFont typeface="Wingdings" panose="05000000000000000000" pitchFamily="2" charset="2"/>
              <a:buChar char="q"/>
            </a:pPr>
            <a:r>
              <a:rPr lang="en-US" sz="1900"/>
              <a:t>Vehicle-borne transmission</a:t>
            </a:r>
          </a:p>
          <a:p>
            <a:pPr lvl="1">
              <a:buFont typeface="Wingdings" panose="05000000000000000000" pitchFamily="2" charset="2"/>
              <a:buChar char="§"/>
            </a:pPr>
            <a:r>
              <a:rPr lang="en-US" sz="1900"/>
              <a:t>Some infectious agents can linger on inanimate objects, such as desks, chairs, computer, keyboards, doorknobs, faucets, toys, eating utensils, or clothing.</a:t>
            </a:r>
          </a:p>
          <a:p>
            <a:pPr lvl="1">
              <a:buFont typeface="Wingdings" panose="05000000000000000000" pitchFamily="2" charset="2"/>
              <a:buChar char="§"/>
            </a:pPr>
            <a:r>
              <a:rPr lang="en-US" sz="1900"/>
              <a:t>Example: Touching a pencil used by a person infected with the flu and then touch your the eyes, nose, or mouth before performing hand hygiene.</a:t>
            </a:r>
          </a:p>
          <a:p>
            <a:pPr>
              <a:buFont typeface="Wingdings" panose="05000000000000000000" pitchFamily="2" charset="2"/>
              <a:buChar char="q"/>
            </a:pPr>
            <a:r>
              <a:rPr lang="en-US" sz="1900"/>
              <a:t>Vector-borne transmission</a:t>
            </a:r>
          </a:p>
          <a:p>
            <a:pPr lvl="1">
              <a:buFont typeface="Wingdings" panose="05000000000000000000" pitchFamily="2" charset="2"/>
              <a:buChar char="§"/>
            </a:pPr>
            <a:r>
              <a:rPr lang="en-US" sz="1900"/>
              <a:t>Common vectors include insects, such as mosquitoes, ticks, and lice</a:t>
            </a:r>
          </a:p>
          <a:p>
            <a:pPr lvl="1">
              <a:buFont typeface="Wingdings" panose="05000000000000000000" pitchFamily="2" charset="2"/>
              <a:buChar char="§"/>
            </a:pPr>
            <a:r>
              <a:rPr lang="en-US" sz="1900"/>
              <a:t>Example: Becoming infected with West Nile Virus as a results of being bitten by an infected mosquito, or sharing a comb with someone who had head lice.</a:t>
            </a:r>
          </a:p>
        </p:txBody>
      </p:sp>
    </p:spTree>
    <p:extLst>
      <p:ext uri="{BB962C8B-B14F-4D97-AF65-F5344CB8AC3E}">
        <p14:creationId xmlns:p14="http://schemas.microsoft.com/office/powerpoint/2010/main" val="287964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US" b="1">
                <a:solidFill>
                  <a:srgbClr val="FFFFFF"/>
                </a:solidFill>
              </a:rPr>
              <a:t>Airborne Transmission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10597729" cy="3283260"/>
          </a:xfrm>
        </p:spPr>
        <p:txBody>
          <a:bodyPr anchor="ctr">
            <a:normAutofit/>
          </a:bodyPr>
          <a:lstStyle/>
          <a:p>
            <a:pPr marL="0" indent="0">
              <a:buNone/>
            </a:pPr>
            <a:r>
              <a:rPr lang="en-US" sz="2700"/>
              <a:t>Airborne transmission is the spread of infectious agents as aerosols that usually enter the respiratory tract. These tiny particles have the ability to remain suspended in the air for long periods of time and travel long distances.</a:t>
            </a:r>
          </a:p>
          <a:p>
            <a:pPr>
              <a:buFont typeface="Wingdings" panose="05000000000000000000" pitchFamily="2" charset="2"/>
              <a:buChar char="q"/>
            </a:pPr>
            <a:r>
              <a:rPr lang="en-US" sz="2700"/>
              <a:t>Tuberculosis, chicken pox, and the measles are examples of infectious diseases spread by airborne particles.</a:t>
            </a:r>
          </a:p>
        </p:txBody>
      </p:sp>
    </p:spTree>
    <p:extLst>
      <p:ext uri="{BB962C8B-B14F-4D97-AF65-F5344CB8AC3E}">
        <p14:creationId xmlns:p14="http://schemas.microsoft.com/office/powerpoint/2010/main" val="57119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3000" y="99526"/>
            <a:ext cx="7962900" cy="6644174"/>
          </a:xfrm>
        </p:spPr>
      </p:pic>
    </p:spTree>
    <p:extLst>
      <p:ext uri="{BB962C8B-B14F-4D97-AF65-F5344CB8AC3E}">
        <p14:creationId xmlns:p14="http://schemas.microsoft.com/office/powerpoint/2010/main" val="153082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1548</Words>
  <Application>Microsoft Office PowerPoint</Application>
  <PresentationFormat>Widescreen</PresentationFormat>
  <Paragraphs>217</Paragraphs>
  <Slides>26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Jokerman</vt:lpstr>
      <vt:lpstr>Wingdings</vt:lpstr>
      <vt:lpstr>Office Theme</vt:lpstr>
      <vt:lpstr>1_Office Theme</vt:lpstr>
      <vt:lpstr>Infection Prevention</vt:lpstr>
      <vt:lpstr>What do we do?</vt:lpstr>
      <vt:lpstr>The primary goal of infection prevention/control is to prevent the transmission of infectious diseases  </vt:lpstr>
      <vt:lpstr>Infectious Disease Examples</vt:lpstr>
      <vt:lpstr>How Are Infectious Diseases Spread?</vt:lpstr>
      <vt:lpstr>Direct Transmission</vt:lpstr>
      <vt:lpstr>Indirect Transmission</vt:lpstr>
      <vt:lpstr>Airborne Transmission</vt:lpstr>
      <vt:lpstr>PowerPoint Presentation</vt:lpstr>
      <vt:lpstr>What tools does MCHS provide to keep you safe?</vt:lpstr>
      <vt:lpstr>Seasonal influenza “The Flu”</vt:lpstr>
      <vt:lpstr>PowerPoint Presentation</vt:lpstr>
      <vt:lpstr>Preventing seasonal flu </vt:lpstr>
      <vt:lpstr>Preventing the Spread of Cold/Flu </vt:lpstr>
      <vt:lpstr>Personal Protective Equipment or PPE</vt:lpstr>
      <vt:lpstr>PowerPoint Presentation</vt:lpstr>
      <vt:lpstr>PowerPoint Presentation</vt:lpstr>
      <vt:lpstr>PowerPoint Presentation</vt:lpstr>
      <vt:lpstr>PowerPoint Presentation</vt:lpstr>
      <vt:lpstr>What things should you do to keep yourself, your patients and your co-workers safe?</vt:lpstr>
      <vt:lpstr>Hand Hygiene</vt:lpstr>
      <vt:lpstr>When Should You Wash Your Hands</vt:lpstr>
      <vt:lpstr>Hand Washing</vt:lpstr>
      <vt:lpstr>Frequently Missed Areas</vt:lpstr>
      <vt:lpstr>Ways to prevent spreading infection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Prevention</dc:title>
  <dc:creator>Priscilla Martinez</dc:creator>
  <cp:lastModifiedBy>Priscilla Martinez</cp:lastModifiedBy>
  <cp:revision>1</cp:revision>
  <dcterms:created xsi:type="dcterms:W3CDTF">2021-04-23T14:42:13Z</dcterms:created>
  <dcterms:modified xsi:type="dcterms:W3CDTF">2021-04-23T14:42:31Z</dcterms:modified>
</cp:coreProperties>
</file>