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5"/>
  </p:sldMasterIdLst>
  <p:sldIdLst>
    <p:sldId id="256" r:id="rId6"/>
    <p:sldId id="258" r:id="rId7"/>
    <p:sldId id="259" r:id="rId8"/>
    <p:sldId id="264" r:id="rId9"/>
    <p:sldId id="260" r:id="rId10"/>
    <p:sldId id="262" r:id="rId11"/>
    <p:sldId id="263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46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11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9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6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7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7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8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81DA26-1707-470E-9AB4-EBDD801ED17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9" y="854078"/>
            <a:ext cx="4236720" cy="3352161"/>
          </a:xfrm>
        </p:spPr>
        <p:txBody>
          <a:bodyPr>
            <a:normAutofit/>
          </a:bodyPr>
          <a:lstStyle/>
          <a:p>
            <a:r>
              <a:rPr lang="en-US" sz="6100"/>
              <a:t>Restraints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4ABF-3727-49F4-A67F-E01532D71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53" y="1168529"/>
            <a:ext cx="3617746" cy="36177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9141714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204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67" y="457200"/>
            <a:ext cx="7797662" cy="115814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Restraints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676400"/>
            <a:ext cx="3816536" cy="3698185"/>
          </a:xfrm>
        </p:spPr>
        <p:txBody>
          <a:bodyPr>
            <a:normAutofit lnSpcReduction="10000"/>
          </a:bodyPr>
          <a:lstStyle/>
          <a:p>
            <a:r>
              <a:rPr lang="en-US" sz="1900" b="1" u="sng" dirty="0">
                <a:latin typeface="Arial Narrow" panose="020B0606020202030204" pitchFamily="34" charset="0"/>
              </a:rPr>
              <a:t>Who Can be Restrained?</a:t>
            </a:r>
          </a:p>
          <a:p>
            <a:pPr lvl="1"/>
            <a:r>
              <a:rPr lang="en-US" sz="1700" dirty="0">
                <a:latin typeface="Arial Narrow" panose="020B0606020202030204" pitchFamily="34" charset="0"/>
              </a:rPr>
              <a:t>Patients that may be at risk for harming themselves or others.</a:t>
            </a:r>
          </a:p>
          <a:p>
            <a:pPr lvl="2"/>
            <a:r>
              <a:rPr lang="en-US" sz="1700" dirty="0">
                <a:latin typeface="Arial Narrow" panose="020B0606020202030204" pitchFamily="34" charset="0"/>
              </a:rPr>
              <a:t>For example, patients may be pulling at or compromising important tubes, lines, and other treatments. </a:t>
            </a:r>
          </a:p>
          <a:p>
            <a:pPr lvl="2"/>
            <a:r>
              <a:rPr lang="en-US" sz="1700" dirty="0">
                <a:latin typeface="Arial Narrow" panose="020B0606020202030204" pitchFamily="34" charset="0"/>
              </a:rPr>
              <a:t>The patients is being combative with staff.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676400"/>
            <a:ext cx="3814904" cy="3698185"/>
          </a:xfrm>
        </p:spPr>
        <p:txBody>
          <a:bodyPr>
            <a:normAutofit/>
          </a:bodyPr>
          <a:lstStyle/>
          <a:p>
            <a:r>
              <a:rPr lang="en-US" sz="1800" b="1" u="sng" dirty="0">
                <a:latin typeface="Arial Narrow" panose="020B0606020202030204" pitchFamily="34" charset="0"/>
              </a:rPr>
              <a:t>Why would we need to restrain a patient?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To ensure the physical safety of the patient, a staff member, or others.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To promote healing and prevent harm.</a:t>
            </a:r>
          </a:p>
        </p:txBody>
      </p:sp>
    </p:spTree>
    <p:extLst>
      <p:ext uri="{BB962C8B-B14F-4D97-AF65-F5344CB8AC3E}">
        <p14:creationId xmlns:p14="http://schemas.microsoft.com/office/powerpoint/2010/main" val="157450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69" y="228600"/>
            <a:ext cx="7797662" cy="1151965"/>
          </a:xfrm>
        </p:spPr>
        <p:txBody>
          <a:bodyPr/>
          <a:lstStyle/>
          <a:p>
            <a:pPr algn="ctr"/>
            <a:r>
              <a:rPr lang="en-US" dirty="0"/>
              <a:t>restraints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143000"/>
            <a:ext cx="7796030" cy="4343400"/>
          </a:xfrm>
        </p:spPr>
        <p:txBody>
          <a:bodyPr>
            <a:normAutofit lnSpcReduction="10000"/>
          </a:bodyPr>
          <a:lstStyle/>
          <a:p>
            <a:r>
              <a:rPr lang="en-US" sz="1800" b="1" u="sng" dirty="0">
                <a:latin typeface="Arial Narrow" panose="020B0606020202030204" pitchFamily="34" charset="0"/>
              </a:rPr>
              <a:t>When should a patient be restrained?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The use of restraint/seclusion is a last resort, after alternative interventions have either been considered or attempted.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Re-orientation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De-escalation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Increased observation and monitoring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Use of a sitter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Review and modification of medication regimens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Repositioning, Use of cushions/pads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Exercise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Verbal interventions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Bed alarm system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The patient is reassessed often so that we can discontinue the restraints as soon as possible, as this is our goal.</a:t>
            </a:r>
          </a:p>
        </p:txBody>
      </p:sp>
    </p:spTree>
    <p:extLst>
      <p:ext uri="{BB962C8B-B14F-4D97-AF65-F5344CB8AC3E}">
        <p14:creationId xmlns:p14="http://schemas.microsoft.com/office/powerpoint/2010/main" val="296463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59F3-AC8E-4182-8F2F-CFD1A04D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331450"/>
            <a:ext cx="7797662" cy="1151965"/>
          </a:xfrm>
        </p:spPr>
        <p:txBody>
          <a:bodyPr/>
          <a:lstStyle/>
          <a:p>
            <a:pPr algn="ctr"/>
            <a:r>
              <a:rPr lang="en-US" dirty="0"/>
              <a:t>Restraints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89B48-52DD-4727-AD6F-AA20E3874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95400"/>
            <a:ext cx="7796030" cy="4079185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u="sng" dirty="0">
                <a:latin typeface="Arial Narrow" panose="020B0606020202030204" pitchFamily="34" charset="0"/>
              </a:rPr>
              <a:t>What kind of restraints do we normally use?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Soft fabric wrist/ankle restraints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vest restraints</a:t>
            </a:r>
            <a:endParaRPr lang="en-US" sz="1800" b="1" u="sng" dirty="0">
              <a:latin typeface="Arial Narrow" panose="020B0606020202030204" pitchFamily="34" charset="0"/>
            </a:endParaRPr>
          </a:p>
          <a:p>
            <a:r>
              <a:rPr lang="en-US" sz="1800" b="1" u="sng" dirty="0">
                <a:latin typeface="Arial Narrow" panose="020B0606020202030204" pitchFamily="34" charset="0"/>
              </a:rPr>
              <a:t>What is not considered a restraint? 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if a patient can easily remove a device, the device would not be considered a restraint.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A restraint does not include devices such as: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 orthopedic prescribed devices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 surgical dressings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Bandages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protective helmets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methods that involve the physical holding of a patient for the purpose of conducting routine physical examinations or tests</a:t>
            </a:r>
          </a:p>
        </p:txBody>
      </p:sp>
    </p:spTree>
    <p:extLst>
      <p:ext uri="{BB962C8B-B14F-4D97-AF65-F5344CB8AC3E}">
        <p14:creationId xmlns:p14="http://schemas.microsoft.com/office/powerpoint/2010/main" val="324276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82799"/>
            <a:ext cx="7797662" cy="1158140"/>
          </a:xfrm>
        </p:spPr>
        <p:txBody>
          <a:bodyPr/>
          <a:lstStyle/>
          <a:p>
            <a:pPr algn="ctr"/>
            <a:r>
              <a:rPr lang="en-US" dirty="0"/>
              <a:t>Restraints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340940"/>
            <a:ext cx="4514850" cy="4033646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u="sng" dirty="0">
                <a:latin typeface="Arial Narrow" panose="020B0606020202030204" pitchFamily="34" charset="0"/>
              </a:rPr>
              <a:t>How can you help a patient that is restrained and may be in distress?</a:t>
            </a: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If you enter a patient room, and you notice the patient </a:t>
            </a:r>
            <a:r>
              <a:rPr lang="en-US" sz="2600" b="1" dirty="0">
                <a:latin typeface="Arial Narrow" panose="020B0606020202030204" pitchFamily="34" charset="0"/>
              </a:rPr>
              <a:t>"</a:t>
            </a:r>
            <a:r>
              <a:rPr lang="en-US" sz="2600" b="1" u="sng" dirty="0">
                <a:latin typeface="Arial Narrow" panose="020B0606020202030204" pitchFamily="34" charset="0"/>
              </a:rPr>
              <a:t>does not look right</a:t>
            </a:r>
            <a:r>
              <a:rPr lang="en-US" sz="2600" dirty="0">
                <a:latin typeface="Arial Narrow" panose="020B0606020202030204" pitchFamily="34" charset="0"/>
              </a:rPr>
              <a:t>”,  and the restraint may have the potential to harm the patient (Change in skin color, temperature, sensation, appearance)</a:t>
            </a:r>
          </a:p>
          <a:p>
            <a:pPr lvl="2"/>
            <a:r>
              <a:rPr lang="en-US" sz="2600" dirty="0">
                <a:latin typeface="Arial Narrow" panose="020B0606020202030204" pitchFamily="34" charset="0"/>
              </a:rPr>
              <a:t>1. Immediately release the restraint</a:t>
            </a:r>
          </a:p>
          <a:p>
            <a:pPr lvl="2"/>
            <a:r>
              <a:rPr lang="en-US" sz="2600" dirty="0">
                <a:latin typeface="Arial Narrow" panose="020B0606020202030204" pitchFamily="34" charset="0"/>
              </a:rPr>
              <a:t>2. Call for help </a:t>
            </a:r>
          </a:p>
          <a:p>
            <a:pPr lvl="2"/>
            <a:r>
              <a:rPr lang="en-US" sz="2600" dirty="0">
                <a:latin typeface="Arial Narrow" panose="020B0606020202030204" pitchFamily="34" charset="0"/>
              </a:rPr>
              <a:t>3. Try to calm the patient if possible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2CAF8-5261-4D93-A74C-05D387D43E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4476" b="23015"/>
          <a:stretch/>
        </p:blipFill>
        <p:spPr>
          <a:xfrm rot="1783963">
            <a:off x="4980247" y="2503233"/>
            <a:ext cx="3586163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 requirements for restraints or seclusion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1837766"/>
            <a:ext cx="7797662" cy="353681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This policy requires that a physician or other licensed independent practitioner (LIP) responsible for the care of the patient order restraint or seclusion prior to the application of restraint or seclusion.</a:t>
            </a:r>
          </a:p>
          <a:p>
            <a:r>
              <a:rPr lang="en-US" dirty="0">
                <a:latin typeface="Arial Narrow" panose="020B0606020202030204" pitchFamily="34" charset="0"/>
              </a:rPr>
              <a:t>In an emergent situation, the Nurse can apply the restraint, but the order must be obtained either during the emergency application of the restraint or seclusion or immediately afterwards (within a few minutes).</a:t>
            </a:r>
          </a:p>
          <a:p>
            <a:r>
              <a:rPr lang="en-US" dirty="0">
                <a:latin typeface="Arial Narrow" panose="020B0606020202030204" pitchFamily="34" charset="0"/>
              </a:rPr>
              <a:t>If restraint or seclusion is discontinued prior to the expiration of the original order, a new order must be obtained prior to reinitiating the  use of restraint or seclusion. </a:t>
            </a:r>
          </a:p>
          <a:p>
            <a:r>
              <a:rPr lang="en-US" dirty="0">
                <a:latin typeface="Arial Narrow" panose="020B0606020202030204" pitchFamily="34" charset="0"/>
              </a:rPr>
              <a:t>Restraints are </a:t>
            </a:r>
            <a:r>
              <a:rPr lang="en-US" b="1" u="sng" dirty="0">
                <a:latin typeface="Arial Narrow" panose="020B0606020202030204" pitchFamily="34" charset="0"/>
              </a:rPr>
              <a:t>never</a:t>
            </a:r>
            <a:r>
              <a:rPr lang="en-US" dirty="0">
                <a:latin typeface="Arial Narrow" panose="020B0606020202030204" pitchFamily="34" charset="0"/>
              </a:rPr>
              <a:t> to be used as a standing order or as a needed basis.</a:t>
            </a:r>
          </a:p>
        </p:txBody>
      </p:sp>
    </p:spTree>
    <p:extLst>
      <p:ext uri="{BB962C8B-B14F-4D97-AF65-F5344CB8AC3E}">
        <p14:creationId xmlns:p14="http://schemas.microsoft.com/office/powerpoint/2010/main" val="381290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29273"/>
            <a:ext cx="7797662" cy="1151965"/>
          </a:xfrm>
        </p:spPr>
        <p:txBody>
          <a:bodyPr/>
          <a:lstStyle/>
          <a:p>
            <a:pPr algn="ctr"/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1" y="1295400"/>
            <a:ext cx="7797662" cy="43434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latin typeface="Arial Narrow" panose="020B0606020202030204" pitchFamily="34" charset="0"/>
              </a:rPr>
              <a:t>Violent restraints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initial orders are valid for the following time frame (provider face to face within 1hr):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18 and up- 4 hours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9-17 years old- 2 hours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Under 9- 1 hour 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Violent renewal orders can be placed up to 24 hours.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 If the violent episode will continue after 24 hours, a NEW order and a provider face to face must be done within 1 hour.</a:t>
            </a:r>
          </a:p>
          <a:p>
            <a:r>
              <a:rPr lang="en-US" b="1" u="sng" dirty="0">
                <a:latin typeface="Arial Narrow" panose="020B0606020202030204" pitchFamily="34" charset="0"/>
              </a:rPr>
              <a:t>Non-violent restraints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The initial order is valid for 72 hours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If the patient remains in restraint for more than 72 hours, then a renewal order must be obtained.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Renewal order is valid for 72 hours</a:t>
            </a:r>
          </a:p>
          <a:p>
            <a:pPr marL="6858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Requirements  for ordering restraints AND DOCUMENTATION- </a:t>
            </a:r>
            <a:br>
              <a:rPr lang="en-US" dirty="0"/>
            </a:br>
            <a:r>
              <a:rPr lang="en-US" sz="3200" dirty="0"/>
              <a:t>see Policy-MCH-2053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08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276AABAAEB845B6361F94240EA121" ma:contentTypeVersion="1" ma:contentTypeDescription="Create a new document." ma:contentTypeScope="" ma:versionID="0ad77a55e9331a2d613d41f59e31c118">
  <xsd:schema xmlns:xsd="http://www.w3.org/2001/XMLSchema" xmlns:xs="http://www.w3.org/2001/XMLSchema" xmlns:p="http://schemas.microsoft.com/office/2006/metadata/properties" xmlns:ns1="http://schemas.microsoft.com/sharepoint/v3" xmlns:ns2="d014551c-b3d8-4800-8cbf-85456d7f21f5" targetNamespace="http://schemas.microsoft.com/office/2006/metadata/properties" ma:root="true" ma:fieldsID="d3ef92b5ee8181c845619718a8013306" ns1:_="" ns2:_="">
    <xsd:import namespace="http://schemas.microsoft.com/sharepoint/v3"/>
    <xsd:import namespace="d014551c-b3d8-4800-8cbf-85456d7f21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4551c-b3d8-4800-8cbf-85456d7f21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014551c-b3d8-4800-8cbf-85456d7f21f5">RUC6TW2VEKYK-197-27</_dlc_DocId>
    <_dlc_DocIdUrl xmlns="d014551c-b3d8-4800-8cbf-85456d7f21f5">
      <Url>http://www.medicalcenterhealthsystem.com/StudentS/SModules/_layouts/DocIdRedir.aspx?ID=RUC6TW2VEKYK-197-27</Url>
      <Description>RUC6TW2VEKYK-197-27</Description>
    </_dlc_DocIdUrl>
  </documentManagement>
</p:properties>
</file>

<file path=customXml/itemProps1.xml><?xml version="1.0" encoding="utf-8"?>
<ds:datastoreItem xmlns:ds="http://schemas.openxmlformats.org/officeDocument/2006/customXml" ds:itemID="{FDB57B50-3192-418F-A6C2-60F1802D5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14551c-b3d8-4800-8cbf-85456d7f2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DCB219-AA5D-4FE1-B2C1-2B1DA28E9DE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3AE9872-EE1C-4759-B311-C2C43F2BAB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B4033D-C48A-433A-9E26-787B80EED915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d014551c-b3d8-4800-8cbf-85456d7f21f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557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Impact</vt:lpstr>
      <vt:lpstr>Main Event</vt:lpstr>
      <vt:lpstr>Restraints</vt:lpstr>
      <vt:lpstr>Restraints</vt:lpstr>
      <vt:lpstr>restraints</vt:lpstr>
      <vt:lpstr>Restraints </vt:lpstr>
      <vt:lpstr>Restraints</vt:lpstr>
      <vt:lpstr>Ordering requirements for restraints or seclusion</vt:lpstr>
      <vt:lpstr>Continued</vt:lpstr>
      <vt:lpstr>Further Requirements  for ordering restraints AND DOCUMENTATION-  see Policy-MCH-2053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Restraints</dc:title>
  <dc:creator>Gabriella Arroyo</dc:creator>
  <cp:lastModifiedBy>Ashton Solis</cp:lastModifiedBy>
  <cp:revision>7</cp:revision>
  <dcterms:created xsi:type="dcterms:W3CDTF">2021-04-21T20:08:13Z</dcterms:created>
  <dcterms:modified xsi:type="dcterms:W3CDTF">2021-04-27T13:31:07Z</dcterms:modified>
</cp:coreProperties>
</file>