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2" r:id="rId2"/>
    <p:sldId id="258" r:id="rId3"/>
    <p:sldId id="259" r:id="rId4"/>
    <p:sldId id="273" r:id="rId5"/>
    <p:sldId id="261" r:id="rId6"/>
    <p:sldId id="262" r:id="rId7"/>
    <p:sldId id="265" r:id="rId8"/>
    <p:sldId id="275" r:id="rId9"/>
    <p:sldId id="274" r:id="rId10"/>
    <p:sldId id="268" r:id="rId11"/>
    <p:sldId id="269" r:id="rId12"/>
    <p:sldId id="270" r:id="rId13"/>
    <p:sldId id="271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8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FF76-A8B3-4FA3-97E8-278BD79CA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5A4D-9D88-452D-B680-A1C159E66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5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FF76-A8B3-4FA3-97E8-278BD79CA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5A4D-9D88-452D-B680-A1C159E66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1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FF76-A8B3-4FA3-97E8-278BD79CA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5A4D-9D88-452D-B680-A1C159E66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91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FF76-A8B3-4FA3-97E8-278BD79CA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5A4D-9D88-452D-B680-A1C159E66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303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FF76-A8B3-4FA3-97E8-278BD79CA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5A4D-9D88-452D-B680-A1C159E66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43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FF76-A8B3-4FA3-97E8-278BD79CA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5A4D-9D88-452D-B680-A1C159E66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46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FF76-A8B3-4FA3-97E8-278BD79CA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5A4D-9D88-452D-B680-A1C159E66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5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FF76-A8B3-4FA3-97E8-278BD79CA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5A4D-9D88-452D-B680-A1C159E66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88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FF76-A8B3-4FA3-97E8-278BD79CA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5A4D-9D88-452D-B680-A1C159E66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51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FF76-A8B3-4FA3-97E8-278BD79CA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5A4D-9D88-452D-B680-A1C159E66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3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FF76-A8B3-4FA3-97E8-278BD79CA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5A4D-9D88-452D-B680-A1C159E66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7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FF76-A8B3-4FA3-97E8-278BD79CA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5A4D-9D88-452D-B680-A1C159E66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FF76-A8B3-4FA3-97E8-278BD79CA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5A4D-9D88-452D-B680-A1C159E66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FF76-A8B3-4FA3-97E8-278BD79CA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5A4D-9D88-452D-B680-A1C159E66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3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FF76-A8B3-4FA3-97E8-278BD79CA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5A4D-9D88-452D-B680-A1C159E66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1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FF76-A8B3-4FA3-97E8-278BD79CA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5A4D-9D88-452D-B680-A1C159E66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8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FF76-A8B3-4FA3-97E8-278BD79CA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5A4D-9D88-452D-B680-A1C159E66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2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A1BFF76-A8B3-4FA3-97E8-278BD79CA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9CB5A4D-9D88-452D-B680-A1C159E66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823302"/>
            <a:ext cx="2817886" cy="97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80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174" y="4464028"/>
            <a:ext cx="7822176" cy="1641490"/>
          </a:xfrm>
        </p:spPr>
        <p:txBody>
          <a:bodyPr>
            <a:normAutofit/>
          </a:bodyPr>
          <a:lstStyle/>
          <a:p>
            <a:r>
              <a:rPr lang="en-US" dirty="0"/>
              <a:t>Building Team Synergy</a:t>
            </a: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6B12C91A-8F8B-478F-92A3-BEF031C5E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2802" y="645981"/>
            <a:ext cx="4403831" cy="3048394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" r="-4" b="5624"/>
          <a:stretch/>
        </p:blipFill>
        <p:spPr>
          <a:xfrm>
            <a:off x="4272832" y="969928"/>
            <a:ext cx="3923771" cy="24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69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It Takes TEAMWORK…</a:t>
            </a: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2163D522-2FB6-4569-BC55-E04C0DD2E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948070"/>
            <a:ext cx="3579874" cy="3896140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5" b="-2"/>
          <a:stretch/>
        </p:blipFill>
        <p:spPr>
          <a:xfrm>
            <a:off x="848379" y="2268111"/>
            <a:ext cx="3140416" cy="325605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948069"/>
            <a:ext cx="3943349" cy="4228893"/>
          </a:xfrm>
        </p:spPr>
        <p:txBody>
          <a:bodyPr>
            <a:normAutofit/>
          </a:bodyPr>
          <a:lstStyle/>
          <a:p>
            <a:r>
              <a:rPr lang="en-US"/>
              <a:t>Did your nurse and doctors “always” communicate well with you?</a:t>
            </a:r>
          </a:p>
          <a:p>
            <a:r>
              <a:rPr lang="en-US"/>
              <a:t>Did you always receive help as soon as you wanted it?</a:t>
            </a:r>
          </a:p>
          <a:p>
            <a:r>
              <a:rPr lang="en-US"/>
              <a:t>Did the staff “always” explain your medications and their side effects?</a:t>
            </a:r>
          </a:p>
          <a:p>
            <a:r>
              <a:rPr lang="en-US"/>
              <a:t>Were the patient rooms and bathrooms “always” kept clean?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0985"/>
            <a:ext cx="7886700" cy="930274"/>
          </a:xfrm>
        </p:spPr>
        <p:txBody>
          <a:bodyPr/>
          <a:lstStyle/>
          <a:p>
            <a:r>
              <a:rPr lang="en-US" dirty="0"/>
              <a:t>The Challenge: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1259"/>
            <a:ext cx="8229600" cy="15240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To personally commit to supporting strong teamwork in your departments.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5229" r="10400" b="7626"/>
          <a:stretch/>
        </p:blipFill>
        <p:spPr>
          <a:xfrm>
            <a:off x="2495550" y="1985318"/>
            <a:ext cx="4495800" cy="4407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8926"/>
            <a:ext cx="7886700" cy="930274"/>
          </a:xfrm>
        </p:spPr>
        <p:txBody>
          <a:bodyPr/>
          <a:lstStyle/>
          <a:p>
            <a:r>
              <a:rPr lang="en-US"/>
              <a:t>The Commitment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400"/>
            <a:ext cx="7675350" cy="49530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800"/>
              <a:t>As your co-worker and with our shared organizational goal of excellent patient care, I commit to the following:</a:t>
            </a:r>
          </a:p>
          <a:p>
            <a:pPr>
              <a:buNone/>
            </a:pPr>
            <a:endParaRPr lang="en-US" sz="1400"/>
          </a:p>
          <a:p>
            <a:r>
              <a:rPr lang="en-US" sz="2800"/>
              <a:t>I will accept responsibility for healthy interpersonal relationships.</a:t>
            </a:r>
          </a:p>
          <a:p>
            <a:r>
              <a:rPr lang="en-US" sz="2800"/>
              <a:t>I will talk to you promptly if I am having a problem with you.  </a:t>
            </a:r>
          </a:p>
          <a:p>
            <a:r>
              <a:rPr lang="en-US" sz="2800"/>
              <a:t>I will establish and maintain a relationship of trust with you.</a:t>
            </a:r>
          </a:p>
          <a:p>
            <a:r>
              <a:rPr lang="en-US" sz="2800"/>
              <a:t>I will not engage in the 3 “B’s.”</a:t>
            </a:r>
          </a:p>
          <a:p>
            <a:r>
              <a:rPr lang="en-US" sz="2800"/>
              <a:t>I will practice the 3 “C’s” – Caring, Commitment, Collaboration</a:t>
            </a:r>
          </a:p>
          <a:p>
            <a:r>
              <a:rPr lang="en-US" sz="2800"/>
              <a:t>I will not complain about another team member.</a:t>
            </a:r>
          </a:p>
          <a:p>
            <a:r>
              <a:rPr lang="en-US" sz="2800"/>
              <a:t>I will accept you as you are.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The Commitment (cont.)</a:t>
            </a:r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B1C103CD-831C-4BA2-A43C-2C6D32F7E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948070"/>
            <a:ext cx="3579874" cy="3896140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7" r="14161" b="20378"/>
          <a:stretch/>
        </p:blipFill>
        <p:spPr>
          <a:xfrm>
            <a:off x="848379" y="2926295"/>
            <a:ext cx="3140416" cy="19396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948069"/>
            <a:ext cx="3943349" cy="4228893"/>
          </a:xfrm>
        </p:spPr>
        <p:txBody>
          <a:bodyPr>
            <a:normAutofit/>
          </a:bodyPr>
          <a:lstStyle/>
          <a:p>
            <a:r>
              <a:rPr lang="en-US" sz="2200"/>
              <a:t>I will be committed to finding solutions to problems.</a:t>
            </a:r>
          </a:p>
          <a:p>
            <a:r>
              <a:rPr lang="en-US" sz="2200"/>
              <a:t>I will affirm your contribution to the quality of our work.</a:t>
            </a:r>
          </a:p>
          <a:p>
            <a:r>
              <a:rPr lang="en-US" sz="2200"/>
              <a:t>I will remember that neither of us is perfect, and that human errors are opportunities, not for shame or guilt, but for forgiveness and growth.</a:t>
            </a:r>
          </a:p>
          <a:p>
            <a:endParaRPr lang="en-US" sz="2200"/>
          </a:p>
          <a:p>
            <a:pPr>
              <a:buNone/>
            </a:pPr>
            <a:endParaRPr lang="en-US" sz="2200"/>
          </a:p>
          <a:p>
            <a:pPr>
              <a:buNone/>
            </a:pPr>
            <a:endParaRPr lang="en-US" sz="22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26DCBD-F5EB-41C5-9F2D-21226E45F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7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3F674E-2FF3-4F89-8131-19D0BE56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62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35192CD-0258-4C84-92BF-7084314C9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6696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7D11167-FBCB-4668-B439-471935EF8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65125"/>
            <a:ext cx="362032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5400" dirty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</a:rPr>
              <a:t>Objectives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000" y="1825625"/>
            <a:ext cx="3408978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347472" indent="-228600" algn="l" defTabSz="914400"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</a:rPr>
              <a:t>To discuss/review how our thoughts   and attitudes influence our colleagues</a:t>
            </a:r>
          </a:p>
          <a:p>
            <a:pPr marL="347472" indent="-228600" algn="l" defTabSz="914400">
              <a:buFont typeface="Arial" panose="020B0604020202020204" pitchFamily="34" charset="0"/>
              <a:buChar char="•"/>
            </a:pPr>
            <a:endParaRPr lang="en-US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13000"/>
                      <a:lumOff val="87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+mn-lt"/>
            </a:endParaRPr>
          </a:p>
          <a:p>
            <a:pPr marL="347472" indent="-228600" algn="l" defTabSz="914400"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</a:rPr>
              <a:t>Discover the importance of the role we each have in building teamwork</a:t>
            </a:r>
          </a:p>
          <a:p>
            <a:pPr marL="347472" indent="-228600" algn="l" defTabSz="914400">
              <a:buFont typeface="Arial" panose="020B0604020202020204" pitchFamily="34" charset="0"/>
              <a:buChar char="•"/>
            </a:pPr>
            <a:endParaRPr lang="en-US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13000"/>
                      <a:lumOff val="87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+mn-lt"/>
            </a:endParaRPr>
          </a:p>
          <a:p>
            <a:pPr marL="347472" indent="-228600" algn="l" defTabSz="914400"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</a:rPr>
              <a:t>To have fun!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7" b="19841"/>
          <a:stretch/>
        </p:blipFill>
        <p:spPr>
          <a:xfrm>
            <a:off x="5050898" y="2388767"/>
            <a:ext cx="3640871" cy="208046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dirty="0"/>
              <a:t>Synergy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sz="3600" dirty="0"/>
              <a:t>What is it?</a:t>
            </a:r>
          </a:p>
          <a:p>
            <a:pPr lvl="1"/>
            <a:r>
              <a:rPr lang="en-US" sz="2800" dirty="0"/>
              <a:t>People working together in a spirit of unity and harmony – valuing and supporting each other</a:t>
            </a:r>
          </a:p>
          <a:p>
            <a:pPr lvl="1"/>
            <a:r>
              <a:rPr lang="en-US" sz="2800" dirty="0"/>
              <a:t>The “whole” is greater than the “sum” of its parts</a:t>
            </a:r>
          </a:p>
          <a:p>
            <a:pPr lvl="1"/>
            <a:r>
              <a:rPr lang="en-US" sz="2800" dirty="0"/>
              <a:t>2 + 2 is greater than 4</a:t>
            </a:r>
          </a:p>
          <a:p>
            <a:pPr>
              <a:buNone/>
            </a:pPr>
            <a:endParaRPr lang="en-US" sz="1800" dirty="0"/>
          </a:p>
          <a:p>
            <a:pPr algn="ctr">
              <a:buNone/>
            </a:pPr>
            <a:r>
              <a:rPr lang="en-US" sz="3600" dirty="0"/>
              <a:t>When people work together in a spirit of unity and harmony, a stronger power develops.</a:t>
            </a:r>
          </a:p>
          <a:p>
            <a:pPr>
              <a:buNone/>
            </a:pPr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Helps to Create a Harmonious Work Environment?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43860"/>
            <a:ext cx="2390891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351" r="5000" b="7367"/>
          <a:stretch/>
        </p:blipFill>
        <p:spPr>
          <a:xfrm>
            <a:off x="6448308" y="1929560"/>
            <a:ext cx="25908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23" y="2012904"/>
            <a:ext cx="2820153" cy="2424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19099" y="4648200"/>
            <a:ext cx="8305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Remember:  Our thoughts, whether positive </a:t>
            </a:r>
          </a:p>
          <a:p>
            <a:pPr algn="ctr"/>
            <a:r>
              <a:rPr lang="en-US" sz="3200" dirty="0"/>
              <a:t>or negative, impact the people around us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31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400"/>
              <a:t>Chinese Symbol for People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0000" y="1825625"/>
            <a:ext cx="47676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The Chinese symbol for people reinforces the concept of synergy.  Each stroke represents a person.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You’ll notice that each strengthens the other.  If either is taken away, both will fall.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In these changing times, we need the strengths of everyone working together!</a:t>
            </a:r>
          </a:p>
        </p:txBody>
      </p:sp>
      <p:sp>
        <p:nvSpPr>
          <p:cNvPr id="10" name="Rounded Rectangle 17">
            <a:extLst>
              <a:ext uri="{FF2B5EF4-FFF2-40B4-BE49-F238E27FC236}">
                <a16:creationId xmlns:a16="http://schemas.microsoft.com/office/drawing/2014/main" id="{3E990ADE-0EA9-4208-87A2-F86D8CBEB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0389" y="1948070"/>
            <a:ext cx="2572414" cy="3896139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59"/>
          <a:stretch/>
        </p:blipFill>
        <p:spPr>
          <a:xfrm>
            <a:off x="6170118" y="2631536"/>
            <a:ext cx="2132956" cy="2529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/>
            </a:br>
            <a:r>
              <a:rPr lang="en-US" sz="3600" dirty="0"/>
              <a:t>There are </a:t>
            </a:r>
            <a:br>
              <a:rPr lang="en-US" sz="3600" dirty="0"/>
            </a:br>
            <a:r>
              <a:rPr lang="en-US" sz="4000" b="1" u="sng" dirty="0"/>
              <a:t>NO</a:t>
            </a:r>
            <a:r>
              <a:rPr lang="en-US" sz="4000" b="1" dirty="0"/>
              <a:t> </a:t>
            </a:r>
            <a:r>
              <a:rPr lang="en-US" sz="4000" b="1" u="sng" dirty="0"/>
              <a:t>INSIGNIFICANT</a:t>
            </a:r>
            <a:r>
              <a:rPr lang="en-US" sz="4000" b="1" dirty="0"/>
              <a:t> </a:t>
            </a:r>
            <a:r>
              <a:rPr lang="en-US" sz="4000" b="1" u="sng" dirty="0"/>
              <a:t>POSITIONS</a:t>
            </a:r>
            <a:r>
              <a:rPr lang="en-US" sz="4000" b="1" dirty="0"/>
              <a:t> </a:t>
            </a:r>
            <a:br>
              <a:rPr lang="en-US" sz="3600" dirty="0"/>
            </a:br>
            <a:r>
              <a:rPr lang="en-US" sz="3600" dirty="0"/>
              <a:t>at Medical Center Health System!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7" t="1112" b="41111"/>
          <a:stretch/>
        </p:blipFill>
        <p:spPr>
          <a:xfrm>
            <a:off x="1143000" y="1727210"/>
            <a:ext cx="3074476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9999"/>
          <a:stretch/>
        </p:blipFill>
        <p:spPr>
          <a:xfrm rot="5400000">
            <a:off x="4895849" y="1833834"/>
            <a:ext cx="3771902" cy="3586028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7500" r="1667" b="5001"/>
          <a:stretch/>
        </p:blipFill>
        <p:spPr>
          <a:xfrm>
            <a:off x="470438" y="4038600"/>
            <a:ext cx="4419600" cy="2667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02723"/>
            <a:ext cx="6248400" cy="4158027"/>
          </a:xfrm>
          <a:prstGeom prst="rect">
            <a:avLst/>
          </a:prstGeom>
          <a:ln w="762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Application Ideas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0000" y="1825625"/>
            <a:ext cx="4767642" cy="4351338"/>
          </a:xfrm>
        </p:spPr>
        <p:txBody>
          <a:bodyPr>
            <a:normAutofit/>
          </a:bodyPr>
          <a:lstStyle/>
          <a:p>
            <a:r>
              <a:rPr lang="en-US" sz="2000"/>
              <a:t>Stay focused on your common team goal of creating value for patients.</a:t>
            </a:r>
          </a:p>
          <a:p>
            <a:r>
              <a:rPr lang="en-US" sz="2000"/>
              <a:t>Listen to your co-workers without biases – seek to understand them and what they’re saying.</a:t>
            </a:r>
          </a:p>
          <a:p>
            <a:r>
              <a:rPr lang="en-US" sz="2000"/>
              <a:t>Look for strengths in each co-worker and point them out (I-Care Champion Cards).</a:t>
            </a:r>
          </a:p>
          <a:p>
            <a:r>
              <a:rPr lang="en-US" sz="2000"/>
              <a:t>Look for strengths in yourself and point them out.</a:t>
            </a:r>
          </a:p>
          <a:p>
            <a:r>
              <a:rPr lang="en-US" sz="2000"/>
              <a:t>Be thankful each day for the opportunities and livelihood your job provides you.</a:t>
            </a:r>
          </a:p>
          <a:p>
            <a:endParaRPr lang="en-US" sz="2000"/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3E990ADE-0EA9-4208-87A2-F86D8CBEB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0389" y="1948070"/>
            <a:ext cx="2572414" cy="3896139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118" y="2829661"/>
            <a:ext cx="2132956" cy="2132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38" y="172524"/>
            <a:ext cx="9038325" cy="868363"/>
          </a:xfrm>
        </p:spPr>
        <p:txBody>
          <a:bodyPr>
            <a:normAutofit fontScale="90000"/>
          </a:bodyPr>
          <a:lstStyle/>
          <a:p>
            <a:r>
              <a:rPr lang="en-US" dirty="0"/>
              <a:t>Reward &amp; Recognition – I CARE Champion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000" t="14849" r="6500" b="23176"/>
          <a:stretch/>
        </p:blipFill>
        <p:spPr>
          <a:xfrm>
            <a:off x="84226" y="914400"/>
            <a:ext cx="8975549" cy="556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4724400"/>
            <a:ext cx="838200" cy="2286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669281">
            <a:off x="1668383" y="3732930"/>
            <a:ext cx="2133600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Link found on the MCHS Intranet Home Page</a:t>
            </a:r>
          </a:p>
        </p:txBody>
      </p:sp>
      <p:sp>
        <p:nvSpPr>
          <p:cNvPr id="7" name="Left Arrow 6"/>
          <p:cNvSpPr/>
          <p:nvPr/>
        </p:nvSpPr>
        <p:spPr>
          <a:xfrm rot="19593668">
            <a:off x="1055564" y="4404163"/>
            <a:ext cx="875028" cy="440022"/>
          </a:xfrm>
          <a:prstGeom prst="leftArrow">
            <a:avLst>
              <a:gd name="adj1" fmla="val 36530"/>
              <a:gd name="adj2" fmla="val 4002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69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939" t="10642" r="13976" b="46659"/>
          <a:stretch/>
        </p:blipFill>
        <p:spPr>
          <a:xfrm>
            <a:off x="107000" y="1600200"/>
            <a:ext cx="8930000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2031651"/>
            <a:ext cx="2971800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Aligned with MCHS</a:t>
            </a: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I CARE Values</a:t>
            </a:r>
          </a:p>
        </p:txBody>
      </p:sp>
      <p:sp>
        <p:nvSpPr>
          <p:cNvPr id="6" name="Left Arrow 5"/>
          <p:cNvSpPr/>
          <p:nvPr/>
        </p:nvSpPr>
        <p:spPr>
          <a:xfrm>
            <a:off x="5029200" y="2133600"/>
            <a:ext cx="762000" cy="457200"/>
          </a:xfrm>
          <a:prstGeom prst="leftArrow">
            <a:avLst>
              <a:gd name="adj1" fmla="val 36667"/>
              <a:gd name="adj2" fmla="val 3833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3580" y="2935648"/>
            <a:ext cx="2971800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Aligned with AIDET Fundamentals</a:t>
            </a:r>
          </a:p>
        </p:txBody>
      </p:sp>
      <p:sp>
        <p:nvSpPr>
          <p:cNvPr id="8" name="Left Arrow 7"/>
          <p:cNvSpPr/>
          <p:nvPr/>
        </p:nvSpPr>
        <p:spPr>
          <a:xfrm>
            <a:off x="5029200" y="3048000"/>
            <a:ext cx="762000" cy="457200"/>
          </a:xfrm>
          <a:prstGeom prst="leftArrow">
            <a:avLst>
              <a:gd name="adj1" fmla="val 33333"/>
              <a:gd name="adj2" fmla="val 4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3810000"/>
            <a:ext cx="4800600" cy="584775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Specific action observed/experienced by team member being recognized.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2838" y="172524"/>
            <a:ext cx="9038325" cy="868363"/>
          </a:xfrm>
        </p:spPr>
        <p:txBody>
          <a:bodyPr>
            <a:normAutofit fontScale="90000"/>
          </a:bodyPr>
          <a:lstStyle/>
          <a:p>
            <a:r>
              <a:rPr lang="en-US" dirty="0"/>
              <a:t>Reward &amp; Recognition – I CARE Champion</a:t>
            </a:r>
          </a:p>
        </p:txBody>
      </p:sp>
    </p:spTree>
    <p:extLst>
      <p:ext uri="{BB962C8B-B14F-4D97-AF65-F5344CB8AC3E}">
        <p14:creationId xmlns:p14="http://schemas.microsoft.com/office/powerpoint/2010/main" val="194187558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</Words>
  <Application>Microsoft Office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Corbel</vt:lpstr>
      <vt:lpstr>Depth</vt:lpstr>
      <vt:lpstr>Building Team Synergy</vt:lpstr>
      <vt:lpstr>Objectives</vt:lpstr>
      <vt:lpstr>Synergy</vt:lpstr>
      <vt:lpstr>What Helps to Create a Harmonious Work Environment?</vt:lpstr>
      <vt:lpstr>Chinese Symbol for People</vt:lpstr>
      <vt:lpstr> There are  NO INSIGNIFICANT POSITIONS  at Medical Center Health System! </vt:lpstr>
      <vt:lpstr>Application Ideas</vt:lpstr>
      <vt:lpstr>Reward &amp; Recognition – I CARE Champion</vt:lpstr>
      <vt:lpstr>Reward &amp; Recognition – I CARE Champion</vt:lpstr>
      <vt:lpstr>It Takes TEAMWORK…</vt:lpstr>
      <vt:lpstr>The Challenge:</vt:lpstr>
      <vt:lpstr>The Commitment</vt:lpstr>
      <vt:lpstr>The Commitment (cont.)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Team Synergy</dc:title>
  <dc:creator>Priscilla Martinez</dc:creator>
  <cp:lastModifiedBy>Priscilla Martinez</cp:lastModifiedBy>
  <cp:revision>1</cp:revision>
  <dcterms:created xsi:type="dcterms:W3CDTF">2021-04-23T15:51:01Z</dcterms:created>
  <dcterms:modified xsi:type="dcterms:W3CDTF">2021-04-23T15:51:21Z</dcterms:modified>
</cp:coreProperties>
</file>